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7" r:id="rId25"/>
    <p:sldId id="283" r:id="rId26"/>
    <p:sldId id="285" r:id="rId27"/>
    <p:sldId id="286" r:id="rId28"/>
    <p:sldId id="281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380" autoAdjust="0"/>
  </p:normalViewPr>
  <p:slideViewPr>
    <p:cSldViewPr snapToGrid="0">
      <p:cViewPr varScale="1">
        <p:scale>
          <a:sx n="145" d="100"/>
          <a:sy n="145" d="100"/>
        </p:scale>
        <p:origin x="68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a59ce3eb6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a59ce3eb6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a59ce3eb68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a59ce3eb68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a59ce3eb68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a59ce3eb68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b288df616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b288df616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b288df616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b288df616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b288df616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b288df616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a59ce3eb68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a59ce3eb68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a59ce3eb68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a59ce3eb68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a59ce3eb68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a59ce3eb68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a59ce3eb6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a59ce3eb6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a59ce3eb6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a59ce3eb6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a59ce3eb68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a59ce3eb68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a59ce3eb68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a59ce3eb68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a59ce3eb68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a59ce3eb68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a59ce3eb68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a59ce3eb68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a59ce3eb6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a59ce3eb6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638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a59ce3eb68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a59ce3eb68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945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a59ce3eb68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a59ce3eb68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a59ce3eb6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a59ce3eb6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a59ce3eb6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a59ce3eb6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a59ce3eb68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a59ce3eb68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a59ce3eb68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a59ce3eb68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a59ce3eb6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a59ce3eb6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a59ce3eb6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a59ce3eb6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59ce3eb6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59ce3eb6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6291A-EBD3-40B1-04B0-BFE1C17BE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96755C-BCC2-659D-37F0-46D738866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40FCA1-0991-63B8-4050-03F19C0F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3028-1F8F-4946-9FFC-3F2F1F9E5A4A}" type="datetimeFigureOut">
              <a:rPr lang="nl-NL" smtClean="0"/>
              <a:t>09-02-2023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3DCE64-7F02-4A7E-D715-9C6A16CC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414AA1-CB91-8EA7-3C0B-AE401001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A806-3FAE-4F13-88F8-C992C7B101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19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75" y="501975"/>
            <a:ext cx="6394276" cy="4152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14"/>
          <p:cNvCxnSpPr/>
          <p:nvPr/>
        </p:nvCxnSpPr>
        <p:spPr>
          <a:xfrm rot="10800000" flipH="1">
            <a:off x="3930100" y="2041950"/>
            <a:ext cx="2741700" cy="1096800"/>
          </a:xfrm>
          <a:prstGeom prst="straightConnector1">
            <a:avLst/>
          </a:prstGeom>
          <a:noFill/>
          <a:ln w="114300" cap="flat" cmpd="sng">
            <a:solidFill>
              <a:srgbClr val="FF08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l="2458"/>
          <a:stretch/>
        </p:blipFill>
        <p:spPr>
          <a:xfrm>
            <a:off x="6671800" y="427600"/>
            <a:ext cx="2316850" cy="24583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6604300" y="2900375"/>
            <a:ext cx="20058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/>
              <a:t>afbeeldingen uit 1898, de tijd van het moderne imperialisme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/>
              <a:t> </a:t>
            </a:r>
            <a:endParaRPr sz="2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 t="7128" b="7800"/>
          <a:stretch/>
        </p:blipFill>
        <p:spPr>
          <a:xfrm>
            <a:off x="1304677" y="413950"/>
            <a:ext cx="6914175" cy="47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2292825" y="-45675"/>
            <a:ext cx="473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 dirty="0"/>
              <a:t>Behoefte aan grondstoffen? </a:t>
            </a:r>
            <a:r>
              <a:rPr lang="nl" sz="2600" b="1" u="sng" dirty="0"/>
              <a:t>   </a:t>
            </a:r>
            <a:endParaRPr sz="2600" b="1" u="sng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550" y="521450"/>
            <a:ext cx="6696975" cy="410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4"/>
          <p:cNvCxnSpPr/>
          <p:nvPr/>
        </p:nvCxnSpPr>
        <p:spPr>
          <a:xfrm flipH="1">
            <a:off x="5497800" y="482050"/>
            <a:ext cx="517500" cy="656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1" name="Google Shape;151;p24"/>
          <p:cNvSpPr txBox="1"/>
          <p:nvPr/>
        </p:nvSpPr>
        <p:spPr>
          <a:xfrm>
            <a:off x="5990575" y="183450"/>
            <a:ext cx="3401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/>
              <a:t>Javaans hout </a:t>
            </a:r>
            <a:endParaRPr sz="2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/>
              <a:t>Surinaams goud   </a:t>
            </a:r>
            <a:endParaRPr sz="2500" b="1"/>
          </a:p>
        </p:txBody>
      </p:sp>
      <p:cxnSp>
        <p:nvCxnSpPr>
          <p:cNvPr id="152" name="Google Shape;152;p24"/>
          <p:cNvCxnSpPr/>
          <p:nvPr/>
        </p:nvCxnSpPr>
        <p:spPr>
          <a:xfrm rot="10800000">
            <a:off x="3472375" y="4040275"/>
            <a:ext cx="689400" cy="419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3" name="Google Shape;153;p24"/>
          <p:cNvSpPr txBox="1"/>
          <p:nvPr/>
        </p:nvSpPr>
        <p:spPr>
          <a:xfrm>
            <a:off x="4149400" y="4164400"/>
            <a:ext cx="3401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/>
              <a:t>rubber (Sumatra?)    </a:t>
            </a:r>
            <a:endParaRPr sz="2500" b="1"/>
          </a:p>
        </p:txBody>
      </p:sp>
      <p:sp>
        <p:nvSpPr>
          <p:cNvPr id="154" name="Google Shape;154;p24"/>
          <p:cNvSpPr txBox="1"/>
          <p:nvPr/>
        </p:nvSpPr>
        <p:spPr>
          <a:xfrm>
            <a:off x="379575" y="656100"/>
            <a:ext cx="3401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b="1"/>
              <a:t>Ivoor uit Sumatra </a:t>
            </a:r>
            <a:endParaRPr sz="25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/>
        </p:nvSpPr>
        <p:spPr>
          <a:xfrm>
            <a:off x="507925" y="1824625"/>
            <a:ext cx="82875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i="1" dirty="0"/>
              <a:t>oorzaak/kenmerk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dirty="0"/>
              <a:t>opkomst agressief nationalisme</a:t>
            </a:r>
            <a:endParaRPr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dirty="0"/>
              <a:t>    - bezit koloniaal rijk geeft natie roem en eer.</a:t>
            </a:r>
            <a:endParaRPr lang="nl-NL" sz="28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/>
              <a:t>- racisme: witte nationalisten denken dat hun volk superieur is en in koloniën over ‘lagere rassen’ mag heersen.  </a:t>
            </a:r>
          </a:p>
        </p:txBody>
      </p:sp>
      <p:sp>
        <p:nvSpPr>
          <p:cNvPr id="160" name="Google Shape;160;p25"/>
          <p:cNvSpPr txBox="1"/>
          <p:nvPr/>
        </p:nvSpPr>
        <p:spPr>
          <a:xfrm>
            <a:off x="685800" y="228600"/>
            <a:ext cx="8100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>
                <a:solidFill>
                  <a:schemeClr val="dk1"/>
                </a:solidFill>
              </a:rPr>
              <a:t>Modern imperialisme: Europese expansie in Azië en Afrika tussen 1870 en 1914 waardoor grote koloniale rijken ontstonden 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6"/>
          <p:cNvPicPr preferRelativeResize="0"/>
          <p:nvPr/>
        </p:nvPicPr>
        <p:blipFill rotWithShape="1">
          <a:blip r:embed="rId3">
            <a:alphaModFix/>
          </a:blip>
          <a:srcRect l="11602" t="25092" r="12662" b="9066"/>
          <a:stretch/>
        </p:blipFill>
        <p:spPr>
          <a:xfrm>
            <a:off x="475725" y="466600"/>
            <a:ext cx="8041824" cy="465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 txBox="1"/>
          <p:nvPr/>
        </p:nvSpPr>
        <p:spPr>
          <a:xfrm>
            <a:off x="2826225" y="-45675"/>
            <a:ext cx="473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 dirty="0"/>
              <a:t>Agressief nationalisme? </a:t>
            </a:r>
            <a:r>
              <a:rPr lang="nl" sz="2600" b="1" u="sng" dirty="0"/>
              <a:t>   </a:t>
            </a:r>
            <a:endParaRPr sz="2600" b="1" u="sng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/>
          <p:cNvPicPr preferRelativeResize="0"/>
          <p:nvPr/>
        </p:nvPicPr>
        <p:blipFill rotWithShape="1">
          <a:blip r:embed="rId3">
            <a:alphaModFix/>
          </a:blip>
          <a:srcRect t="5375" b="11151"/>
          <a:stretch/>
        </p:blipFill>
        <p:spPr>
          <a:xfrm>
            <a:off x="1187275" y="456800"/>
            <a:ext cx="6898850" cy="466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/>
          <p:nvPr/>
        </p:nvSpPr>
        <p:spPr>
          <a:xfrm>
            <a:off x="2826225" y="-45675"/>
            <a:ext cx="473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 dirty="0"/>
              <a:t>Agressief nationalisme? </a:t>
            </a:r>
            <a:r>
              <a:rPr lang="nl" sz="2600" b="1" u="sng" dirty="0"/>
              <a:t>   </a:t>
            </a:r>
            <a:endParaRPr sz="2600" b="1" u="sng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 rotWithShape="1">
          <a:blip r:embed="rId3">
            <a:alphaModFix/>
          </a:blip>
          <a:srcRect t="7128" b="7800"/>
          <a:stretch/>
        </p:blipFill>
        <p:spPr>
          <a:xfrm>
            <a:off x="1304677" y="413950"/>
            <a:ext cx="6914175" cy="47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/>
        </p:nvSpPr>
        <p:spPr>
          <a:xfrm>
            <a:off x="2826225" y="-45675"/>
            <a:ext cx="473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 dirty="0"/>
              <a:t>Agressief nationalisme? </a:t>
            </a:r>
            <a:r>
              <a:rPr lang="nl" sz="2600" b="1" u="sng" dirty="0"/>
              <a:t>   </a:t>
            </a:r>
            <a:endParaRPr sz="2600" b="1" u="sng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/>
        </p:nvSpPr>
        <p:spPr>
          <a:xfrm>
            <a:off x="392975" y="1672225"/>
            <a:ext cx="85293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i="1" dirty="0"/>
              <a:t>oorzaak/kenmerk 3</a:t>
            </a:r>
            <a:endParaRPr sz="28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dirty="0"/>
              <a:t>idealistisch racisme</a:t>
            </a:r>
            <a:r>
              <a:rPr lang="nl" sz="2800" i="1" dirty="0"/>
              <a:t> </a:t>
            </a:r>
            <a:r>
              <a:rPr lang="nl" sz="2800" dirty="0"/>
              <a:t> </a:t>
            </a:r>
            <a:endParaRPr lang="nl-NL" sz="28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/>
              <a:t>Witte mensen vinden zichzelf beschaafder en intelligenter en vinden dat zij zwarte en bruine mensen moeten opvoeden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sp>
        <p:nvSpPr>
          <p:cNvPr id="184" name="Google Shape;184;p29"/>
          <p:cNvSpPr txBox="1"/>
          <p:nvPr/>
        </p:nvSpPr>
        <p:spPr>
          <a:xfrm>
            <a:off x="762000" y="228600"/>
            <a:ext cx="8414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>
                <a:solidFill>
                  <a:schemeClr val="dk1"/>
                </a:solidFill>
              </a:rPr>
              <a:t>Modern imperialisme: Europese expansie in Azië en Afrika tussen 1870 en 1914 waardoor grote koloniale rijken ontstonden 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l="13418" t="24845" r="48963" b="15298"/>
          <a:stretch/>
        </p:blipFill>
        <p:spPr>
          <a:xfrm>
            <a:off x="707975" y="53763"/>
            <a:ext cx="4749725" cy="503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6270675" y="1854200"/>
            <a:ext cx="2015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 dirty="0"/>
              <a:t>Idealistisch </a:t>
            </a:r>
            <a:endParaRPr sz="2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 dirty="0"/>
              <a:t>racisme? </a:t>
            </a:r>
            <a:r>
              <a:rPr lang="nl" sz="2600" b="1" u="sng" dirty="0"/>
              <a:t>   </a:t>
            </a:r>
            <a:endParaRPr sz="2600" b="1" u="sng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75" y="501975"/>
            <a:ext cx="6394276" cy="4152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31"/>
          <p:cNvCxnSpPr/>
          <p:nvPr/>
        </p:nvCxnSpPr>
        <p:spPr>
          <a:xfrm rot="10800000" flipH="1">
            <a:off x="3930100" y="2041950"/>
            <a:ext cx="2741700" cy="1096800"/>
          </a:xfrm>
          <a:prstGeom prst="straightConnector1">
            <a:avLst/>
          </a:prstGeom>
          <a:noFill/>
          <a:ln w="114300" cap="flat" cmpd="sng">
            <a:solidFill>
              <a:srgbClr val="FF08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7" name="Google Shape;197;p31"/>
          <p:cNvPicPr preferRelativeResize="0"/>
          <p:nvPr/>
        </p:nvPicPr>
        <p:blipFill rotWithShape="1">
          <a:blip r:embed="rId4">
            <a:alphaModFix/>
          </a:blip>
          <a:srcRect l="2458"/>
          <a:stretch/>
        </p:blipFill>
        <p:spPr>
          <a:xfrm>
            <a:off x="6671800" y="427600"/>
            <a:ext cx="2316850" cy="245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 txBox="1"/>
          <p:nvPr/>
        </p:nvSpPr>
        <p:spPr>
          <a:xfrm>
            <a:off x="6533775" y="2655300"/>
            <a:ext cx="24405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/>
              <a:t>snappen jullie waarom mensen zenuwachtig worden van deze afbeeldingen?</a:t>
            </a:r>
            <a:endParaRPr sz="2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/>
        </p:nvSpPr>
        <p:spPr>
          <a:xfrm>
            <a:off x="531975" y="218425"/>
            <a:ext cx="833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/>
              <a:t>Waarom hebben Willem en Maxima deze koets?    </a:t>
            </a:r>
            <a:endParaRPr sz="2800" b="1"/>
          </a:p>
        </p:txBody>
      </p:sp>
      <p:pic>
        <p:nvPicPr>
          <p:cNvPr id="204" name="Google Shape;204;p32"/>
          <p:cNvPicPr preferRelativeResize="0"/>
          <p:nvPr/>
        </p:nvPicPr>
        <p:blipFill rotWithShape="1">
          <a:blip r:embed="rId3">
            <a:alphaModFix/>
          </a:blip>
          <a:srcRect l="28962"/>
          <a:stretch/>
        </p:blipFill>
        <p:spPr>
          <a:xfrm>
            <a:off x="2648075" y="841575"/>
            <a:ext cx="6495926" cy="43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/>
          <p:nvPr/>
        </p:nvSpPr>
        <p:spPr>
          <a:xfrm>
            <a:off x="275625" y="1217075"/>
            <a:ext cx="23250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/>
              <a:t>1898 Wilhelmina wordt koningin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/>
              <a:t>Gouden Koets cadeau van inwoners van Amsterdam    </a:t>
            </a:r>
            <a:endParaRPr sz="2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1806150" y="321925"/>
            <a:ext cx="553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/>
              <a:t>Wat is het doel van deze les? </a:t>
            </a:r>
            <a:endParaRPr sz="2800" b="1"/>
          </a:p>
        </p:txBody>
      </p:sp>
      <p:sp>
        <p:nvSpPr>
          <p:cNvPr id="69" name="Google Shape;69;p15"/>
          <p:cNvSpPr txBox="1"/>
          <p:nvPr/>
        </p:nvSpPr>
        <p:spPr>
          <a:xfrm>
            <a:off x="993275" y="901650"/>
            <a:ext cx="78930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- Je begrijpt wat </a:t>
            </a:r>
            <a:r>
              <a:rPr lang="nl" sz="2500" u="sng" dirty="0"/>
              <a:t>modern imperialisme</a:t>
            </a:r>
            <a:r>
              <a:rPr lang="nl" sz="2500" dirty="0"/>
              <a:t> is.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- Je kunt kenmerken van modern imperialisme herkennen op de </a:t>
            </a:r>
            <a:r>
              <a:rPr lang="nl" sz="2500" u="sng" dirty="0"/>
              <a:t>Gouden Koets</a:t>
            </a:r>
            <a:r>
              <a:rPr lang="nl" sz="2500" dirty="0"/>
              <a:t>.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- Je begrijpt waarom er in de geschiedenis veel </a:t>
            </a:r>
            <a:r>
              <a:rPr lang="nl" sz="2500" u="sng" dirty="0"/>
              <a:t>verschillende meningen</a:t>
            </a:r>
            <a:r>
              <a:rPr lang="nl" sz="2500" dirty="0"/>
              <a:t> zijn geweest over deze koets.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- Je kunt zelf een </a:t>
            </a:r>
            <a:r>
              <a:rPr lang="nl" sz="2500" u="sng" dirty="0"/>
              <a:t>mening kiezen</a:t>
            </a:r>
            <a:r>
              <a:rPr lang="nl" sz="2500" dirty="0"/>
              <a:t> op basis van argumenten.</a:t>
            </a:r>
            <a:endParaRPr sz="2500" dirty="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766550" y="4100525"/>
            <a:ext cx="711675" cy="7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l="54533" t="70259" r="26902" b="4666"/>
          <a:stretch/>
        </p:blipFill>
        <p:spPr>
          <a:xfrm rot="-12">
            <a:off x="5720903" y="3720808"/>
            <a:ext cx="766601" cy="78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l="79012" t="69586" b="5290"/>
          <a:stretch/>
        </p:blipFill>
        <p:spPr>
          <a:xfrm rot="-10799981">
            <a:off x="6684101" y="4234540"/>
            <a:ext cx="918499" cy="82886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6484175" y="3692025"/>
            <a:ext cx="504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500" b="1"/>
              <a:t>!</a:t>
            </a:r>
            <a:endParaRPr sz="4500" b="1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7300" y="3768225"/>
            <a:ext cx="810650" cy="8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8222525" y="3587575"/>
            <a:ext cx="504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500" b="1"/>
              <a:t>?</a:t>
            </a:r>
            <a:endParaRPr sz="4500" b="1"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l="54533" t="70259" r="26902" b="4666"/>
          <a:stretch/>
        </p:blipFill>
        <p:spPr>
          <a:xfrm rot="-10799988" flipH="1">
            <a:off x="3043978" y="4125708"/>
            <a:ext cx="766601" cy="78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4">
            <a:alphaModFix/>
          </a:blip>
          <a:srcRect l="79012" t="69586" b="5290"/>
          <a:stretch/>
        </p:blipFill>
        <p:spPr>
          <a:xfrm rot="19">
            <a:off x="4640313" y="4125690"/>
            <a:ext cx="918499" cy="82886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4365163" y="3672525"/>
            <a:ext cx="504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500" b="1"/>
              <a:t>?</a:t>
            </a:r>
            <a:endParaRPr sz="4500" b="1"/>
          </a:p>
        </p:txBody>
      </p:sp>
      <p:sp>
        <p:nvSpPr>
          <p:cNvPr id="79" name="Google Shape;79;p15"/>
          <p:cNvSpPr txBox="1"/>
          <p:nvPr/>
        </p:nvSpPr>
        <p:spPr>
          <a:xfrm>
            <a:off x="2623900" y="4049925"/>
            <a:ext cx="504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500" b="1"/>
              <a:t>!</a:t>
            </a:r>
            <a:endParaRPr sz="4500" b="1"/>
          </a:p>
        </p:txBody>
      </p:sp>
      <p:sp>
        <p:nvSpPr>
          <p:cNvPr id="80" name="Google Shape;80;p15"/>
          <p:cNvSpPr txBox="1"/>
          <p:nvPr/>
        </p:nvSpPr>
        <p:spPr>
          <a:xfrm>
            <a:off x="5386575" y="4205925"/>
            <a:ext cx="504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500" b="1"/>
              <a:t>?</a:t>
            </a:r>
            <a:endParaRPr sz="45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/>
          <p:nvPr/>
        </p:nvSpPr>
        <p:spPr>
          <a:xfrm>
            <a:off x="3466700" y="303375"/>
            <a:ext cx="195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/>
              <a:t>Opdracht    </a:t>
            </a:r>
            <a:endParaRPr sz="2800" b="1"/>
          </a:p>
        </p:txBody>
      </p:sp>
      <p:sp>
        <p:nvSpPr>
          <p:cNvPr id="211" name="Google Shape;211;p33"/>
          <p:cNvSpPr txBox="1"/>
          <p:nvPr/>
        </p:nvSpPr>
        <p:spPr>
          <a:xfrm>
            <a:off x="507925" y="986425"/>
            <a:ext cx="82875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dirty="0"/>
              <a:t>Iedereen krijgt een persoon toebedeeld, die een mening heeft over de Gouden Koets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b="1" dirty="0">
                <a:highlight>
                  <a:srgbClr val="FFFF00"/>
                </a:highlight>
              </a:rPr>
              <a:t>1) </a:t>
            </a:r>
            <a:r>
              <a:rPr lang="nl" sz="2400" dirty="0">
                <a:highlight>
                  <a:srgbClr val="FFFF00"/>
                </a:highlight>
              </a:rPr>
              <a:t>lees wat de mening is van jouw persoon</a:t>
            </a:r>
            <a:endParaRPr sz="2400" dirty="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b="1" dirty="0"/>
              <a:t>2) </a:t>
            </a:r>
            <a:r>
              <a:rPr lang="nl" sz="2400" dirty="0"/>
              <a:t>vertel je groepsgenoten in 30 seconden wie jouw persoon is en wat hij/zij vindt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/>
              <a:t>3) </a:t>
            </a:r>
            <a:r>
              <a:rPr lang="nl-NL" sz="2400" dirty="0"/>
              <a:t>vertel aan je groepsgenoten met welke persoon je het eens bent of bedenk zelf jouw mening. </a:t>
            </a:r>
            <a:r>
              <a:rPr lang="nl-NL" sz="2400" u="sng" dirty="0"/>
              <a:t>Noteer op hand-out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/>
              <a:t>4)</a:t>
            </a:r>
            <a:r>
              <a:rPr lang="nl-NL" sz="2400" dirty="0"/>
              <a:t> </a:t>
            </a:r>
            <a:r>
              <a:rPr lang="nl-NL" sz="2400" b="1" dirty="0"/>
              <a:t>klassikaal</a:t>
            </a:r>
            <a:r>
              <a:rPr lang="nl-NL" sz="2400" dirty="0"/>
              <a:t> </a:t>
            </a:r>
            <a:r>
              <a:rPr lang="nl-NL" sz="2400" b="1" dirty="0"/>
              <a:t>nabespreken </a:t>
            </a:r>
            <a:r>
              <a:rPr lang="nl-NL" sz="2400" dirty="0"/>
              <a:t>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/>
          <p:nvPr/>
        </p:nvSpPr>
        <p:spPr>
          <a:xfrm>
            <a:off x="3466700" y="303375"/>
            <a:ext cx="195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/>
              <a:t>Opdracht    </a:t>
            </a:r>
            <a:endParaRPr sz="2800" b="1"/>
          </a:p>
        </p:txBody>
      </p:sp>
      <p:sp>
        <p:nvSpPr>
          <p:cNvPr id="217" name="Google Shape;217;p34"/>
          <p:cNvSpPr txBox="1"/>
          <p:nvPr/>
        </p:nvSpPr>
        <p:spPr>
          <a:xfrm>
            <a:off x="507925" y="986425"/>
            <a:ext cx="82875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dirty="0"/>
              <a:t>Iedereen krijgt een persoon die een mening heeft over de Gouden Koets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b="1" dirty="0"/>
              <a:t>1) </a:t>
            </a:r>
            <a:r>
              <a:rPr lang="nl" sz="2400" dirty="0"/>
              <a:t>lees wat de mening is van jouw persoon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highlight>
                  <a:srgbClr val="FFFF00"/>
                </a:highlight>
              </a:rPr>
              <a:t>2) </a:t>
            </a:r>
            <a:r>
              <a:rPr lang="nl-NL" sz="2400" dirty="0">
                <a:highlight>
                  <a:srgbClr val="FFFF00"/>
                </a:highlight>
              </a:rPr>
              <a:t>vertel je groepsgenoten in 30 seconden wie jouw persoon is en wat hij/zij vindt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/>
              <a:t>3) </a:t>
            </a:r>
            <a:r>
              <a:rPr lang="nl-NL" sz="2400" dirty="0"/>
              <a:t>vertel aan je groepsgenoten met welke persoon je het eens bent of bedenk zelf jouw mening. </a:t>
            </a:r>
            <a:r>
              <a:rPr lang="nl-NL" sz="2400" u="sng" dirty="0"/>
              <a:t>Noteer op hand-out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b="1" dirty="0"/>
              <a:t>4)</a:t>
            </a:r>
            <a:r>
              <a:rPr lang="nl" sz="2400" dirty="0"/>
              <a:t> </a:t>
            </a:r>
            <a:r>
              <a:rPr lang="nl" sz="2400" b="1" dirty="0"/>
              <a:t>klassikaal</a:t>
            </a:r>
            <a:r>
              <a:rPr lang="nl" sz="2400" dirty="0"/>
              <a:t> </a:t>
            </a:r>
            <a:r>
              <a:rPr lang="nl" sz="2400" b="1" dirty="0"/>
              <a:t>nabespreken </a:t>
            </a:r>
            <a:r>
              <a:rPr lang="nl" sz="2400" dirty="0"/>
              <a:t>  </a:t>
            </a:r>
            <a:endParaRPr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/>
        </p:nvSpPr>
        <p:spPr>
          <a:xfrm>
            <a:off x="3466700" y="303375"/>
            <a:ext cx="195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/>
              <a:t>Opdracht    </a:t>
            </a:r>
            <a:endParaRPr sz="2800" b="1"/>
          </a:p>
        </p:txBody>
      </p:sp>
      <p:sp>
        <p:nvSpPr>
          <p:cNvPr id="223" name="Google Shape;223;p35"/>
          <p:cNvSpPr txBox="1"/>
          <p:nvPr/>
        </p:nvSpPr>
        <p:spPr>
          <a:xfrm>
            <a:off x="507925" y="986425"/>
            <a:ext cx="82875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dirty="0"/>
              <a:t>Iedereen krijgt een persoon die een mening heeft over de Gouden Koets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b="1" dirty="0"/>
              <a:t>1) </a:t>
            </a:r>
            <a:r>
              <a:rPr lang="nl" sz="2400" dirty="0"/>
              <a:t>lees wat de mening is van jouw persoon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/>
              <a:t>2) </a:t>
            </a:r>
            <a:r>
              <a:rPr lang="nl-NL" sz="2400" dirty="0"/>
              <a:t>vertel je groepsgenoten in 30 seconden wie jouw persoon is en wat hij/zij vindt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highlight>
                  <a:srgbClr val="FFFF00"/>
                </a:highlight>
              </a:rPr>
              <a:t>3) </a:t>
            </a:r>
            <a:r>
              <a:rPr lang="nl-NL" sz="2400" dirty="0">
                <a:highlight>
                  <a:srgbClr val="FFFF00"/>
                </a:highlight>
              </a:rPr>
              <a:t>vertel aan je groepsgenoten met welke persoon je het eens bent of bedenk zelf jouw mening. </a:t>
            </a:r>
            <a:r>
              <a:rPr lang="nl-NL" sz="2400" u="sng" dirty="0">
                <a:highlight>
                  <a:srgbClr val="FFFF00"/>
                </a:highlight>
              </a:rPr>
              <a:t>Noteer op hand-out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b="1" dirty="0"/>
              <a:t>4)</a:t>
            </a:r>
            <a:r>
              <a:rPr lang="nl" sz="2400" dirty="0"/>
              <a:t> </a:t>
            </a:r>
            <a:r>
              <a:rPr lang="nl" sz="2400" b="1" dirty="0"/>
              <a:t>klassikaal</a:t>
            </a:r>
            <a:r>
              <a:rPr lang="nl" sz="2400" dirty="0"/>
              <a:t> </a:t>
            </a:r>
            <a:r>
              <a:rPr lang="nl" sz="2400" b="1" dirty="0"/>
              <a:t>nabespreken </a:t>
            </a:r>
            <a:r>
              <a:rPr lang="nl" sz="2400" dirty="0"/>
              <a:t>  </a:t>
            </a:r>
            <a:endParaRPr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/>
          <p:nvPr/>
        </p:nvSpPr>
        <p:spPr>
          <a:xfrm>
            <a:off x="3466700" y="303375"/>
            <a:ext cx="195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 dirty="0"/>
              <a:t>Opdracht    </a:t>
            </a:r>
            <a:endParaRPr sz="2800" b="1" dirty="0"/>
          </a:p>
        </p:txBody>
      </p:sp>
      <p:sp>
        <p:nvSpPr>
          <p:cNvPr id="229" name="Google Shape;229;p36"/>
          <p:cNvSpPr txBox="1"/>
          <p:nvPr/>
        </p:nvSpPr>
        <p:spPr>
          <a:xfrm>
            <a:off x="507925" y="986425"/>
            <a:ext cx="82875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dirty="0"/>
              <a:t>Iedereen krijgt een persoon die een mening heeft over de Gouden Koets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b="1" dirty="0"/>
              <a:t>1) </a:t>
            </a:r>
            <a:r>
              <a:rPr lang="nl" sz="2400" dirty="0"/>
              <a:t>lees wat de mening is van jouw persoon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/>
              <a:t>2) </a:t>
            </a:r>
            <a:r>
              <a:rPr lang="nl-NL" sz="2400" dirty="0"/>
              <a:t>vertel je groepsgenoten in 30 seconden wie jouw persoon is en wat hij/zij vindt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/>
              <a:t>3) </a:t>
            </a:r>
            <a:r>
              <a:rPr lang="nl-NL" sz="2400" dirty="0"/>
              <a:t>vertel aan je groepsgenoten met welke persoon je het eens bent of bedenk zelf jouw mening. </a:t>
            </a:r>
            <a:r>
              <a:rPr lang="nl-NL" sz="2400" u="sng" dirty="0"/>
              <a:t>Noteer op hand-out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b="1" dirty="0">
                <a:highlight>
                  <a:srgbClr val="FFFF00"/>
                </a:highlight>
              </a:rPr>
              <a:t>4)</a:t>
            </a:r>
            <a:r>
              <a:rPr lang="nl" sz="2400" dirty="0">
                <a:highlight>
                  <a:srgbClr val="FFFF00"/>
                </a:highlight>
              </a:rPr>
              <a:t> </a:t>
            </a:r>
            <a:r>
              <a:rPr lang="nl" sz="2400" b="1" dirty="0">
                <a:highlight>
                  <a:srgbClr val="FFFF00"/>
                </a:highlight>
              </a:rPr>
              <a:t>klassikaal</a:t>
            </a:r>
            <a:r>
              <a:rPr lang="nl" sz="2400" dirty="0">
                <a:highlight>
                  <a:srgbClr val="FFFF00"/>
                </a:highlight>
              </a:rPr>
              <a:t> </a:t>
            </a:r>
            <a:r>
              <a:rPr lang="nl" sz="2400" b="1" dirty="0">
                <a:highlight>
                  <a:srgbClr val="FFFF00"/>
                </a:highlight>
              </a:rPr>
              <a:t>nabespreken</a:t>
            </a:r>
            <a:r>
              <a:rPr lang="nl" sz="2400" b="1" dirty="0"/>
              <a:t> </a:t>
            </a:r>
            <a:r>
              <a:rPr lang="nl" sz="2400" dirty="0"/>
              <a:t>  </a:t>
            </a:r>
            <a:endParaRPr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/>
        </p:nvSpPr>
        <p:spPr>
          <a:xfrm>
            <a:off x="2274537" y="1738337"/>
            <a:ext cx="4721882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400" b="1" dirty="0">
                <a:solidFill>
                  <a:schemeClr val="tx1"/>
                </a:solidFill>
              </a:rPr>
              <a:t>Eens of anders?</a:t>
            </a:r>
            <a:endParaRPr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69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/>
          <p:nvPr/>
        </p:nvSpPr>
        <p:spPr>
          <a:xfrm>
            <a:off x="599452" y="570450"/>
            <a:ext cx="80010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 dirty="0"/>
              <a:t>Waarom denken mensen verschillend over de Gouden Koets?</a:t>
            </a:r>
            <a:endParaRPr sz="2800" b="1" dirty="0"/>
          </a:p>
        </p:txBody>
      </p:sp>
      <p:pic>
        <p:nvPicPr>
          <p:cNvPr id="235" name="Google Shape;2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3475" y="2006060"/>
            <a:ext cx="3036275" cy="1859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37"/>
          <p:cNvCxnSpPr/>
          <p:nvPr/>
        </p:nvCxnSpPr>
        <p:spPr>
          <a:xfrm rot="10800000">
            <a:off x="6036400" y="3178685"/>
            <a:ext cx="689400" cy="4191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7" name="Google Shape;237;p37"/>
          <p:cNvCxnSpPr/>
          <p:nvPr/>
        </p:nvCxnSpPr>
        <p:spPr>
          <a:xfrm rot="10800000" flipH="1">
            <a:off x="4527750" y="3493910"/>
            <a:ext cx="88500" cy="610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8" name="Google Shape;238;p37"/>
          <p:cNvCxnSpPr/>
          <p:nvPr/>
        </p:nvCxnSpPr>
        <p:spPr>
          <a:xfrm rot="10800000" flipH="1">
            <a:off x="2246475" y="3530485"/>
            <a:ext cx="978600" cy="948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9" name="Google Shape;239;p37"/>
          <p:cNvCxnSpPr/>
          <p:nvPr/>
        </p:nvCxnSpPr>
        <p:spPr>
          <a:xfrm>
            <a:off x="2792725" y="2065660"/>
            <a:ext cx="797400" cy="3186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0" name="Google Shape;240;p37"/>
          <p:cNvCxnSpPr/>
          <p:nvPr/>
        </p:nvCxnSpPr>
        <p:spPr>
          <a:xfrm flipH="1">
            <a:off x="5794725" y="1983385"/>
            <a:ext cx="738000" cy="6405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1" name="Google Shape;241;p37"/>
          <p:cNvSpPr txBox="1"/>
          <p:nvPr/>
        </p:nvSpPr>
        <p:spPr>
          <a:xfrm>
            <a:off x="6463200" y="1872035"/>
            <a:ext cx="195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>
                <a:solidFill>
                  <a:srgbClr val="990000"/>
                </a:solidFill>
              </a:rPr>
              <a:t>racisme     </a:t>
            </a:r>
            <a:endParaRPr sz="2800" b="1">
              <a:solidFill>
                <a:srgbClr val="990000"/>
              </a:solidFill>
            </a:endParaRPr>
          </a:p>
        </p:txBody>
      </p:sp>
      <p:sp>
        <p:nvSpPr>
          <p:cNvPr id="242" name="Google Shape;242;p37"/>
          <p:cNvSpPr txBox="1"/>
          <p:nvPr/>
        </p:nvSpPr>
        <p:spPr>
          <a:xfrm>
            <a:off x="6816400" y="3270085"/>
            <a:ext cx="195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>
                <a:solidFill>
                  <a:srgbClr val="38761D"/>
                </a:solidFill>
              </a:rPr>
              <a:t>mooi     </a:t>
            </a:r>
            <a:endParaRPr sz="2800" b="1">
              <a:solidFill>
                <a:srgbClr val="38761D"/>
              </a:solidFill>
            </a:endParaRPr>
          </a:p>
        </p:txBody>
      </p:sp>
      <p:sp>
        <p:nvSpPr>
          <p:cNvPr id="243" name="Google Shape;243;p37"/>
          <p:cNvSpPr txBox="1"/>
          <p:nvPr/>
        </p:nvSpPr>
        <p:spPr>
          <a:xfrm>
            <a:off x="4500525" y="3741135"/>
            <a:ext cx="303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>
                <a:solidFill>
                  <a:schemeClr val="dk1"/>
                </a:solidFill>
              </a:rPr>
              <a:t>geen mening      </a:t>
            </a:r>
            <a:endParaRPr sz="2800" b="1">
              <a:solidFill>
                <a:schemeClr val="dk1"/>
              </a:solidFill>
            </a:endParaRPr>
          </a:p>
        </p:txBody>
      </p:sp>
      <p:sp>
        <p:nvSpPr>
          <p:cNvPr id="244" name="Google Shape;244;p37"/>
          <p:cNvSpPr txBox="1"/>
          <p:nvPr/>
        </p:nvSpPr>
        <p:spPr>
          <a:xfrm>
            <a:off x="1814175" y="1917160"/>
            <a:ext cx="97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>
                <a:solidFill>
                  <a:srgbClr val="38761D"/>
                </a:solidFill>
              </a:rPr>
              <a:t>trots     </a:t>
            </a:r>
            <a:endParaRPr sz="2800" b="1">
              <a:solidFill>
                <a:srgbClr val="38761D"/>
              </a:solidFill>
            </a:endParaRPr>
          </a:p>
        </p:txBody>
      </p:sp>
      <p:sp>
        <p:nvSpPr>
          <p:cNvPr id="245" name="Google Shape;245;p37"/>
          <p:cNvSpPr txBox="1"/>
          <p:nvPr/>
        </p:nvSpPr>
        <p:spPr>
          <a:xfrm>
            <a:off x="292575" y="3080435"/>
            <a:ext cx="250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>
                <a:solidFill>
                  <a:srgbClr val="990000"/>
                </a:solidFill>
              </a:rPr>
              <a:t>ongelijkheid      </a:t>
            </a:r>
            <a:endParaRPr sz="2800" b="1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14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149;p24">
            <a:extLst>
              <a:ext uri="{FF2B5EF4-FFF2-40B4-BE49-F238E27FC236}">
                <a16:creationId xmlns:a16="http://schemas.microsoft.com/office/drawing/2014/main" id="{4672EC94-2661-962E-7BF5-C25F2F2B709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609" b="6369"/>
          <a:stretch/>
        </p:blipFill>
        <p:spPr>
          <a:xfrm>
            <a:off x="257704" y="1366906"/>
            <a:ext cx="2102881" cy="124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Afbeelding 44" descr="Afbeelding met persoon, binnen, kostuum, groep&#10;&#10;Automatisch gegenereerde beschrijving">
            <a:extLst>
              <a:ext uri="{FF2B5EF4-FFF2-40B4-BE49-F238E27FC236}">
                <a16:creationId xmlns:a16="http://schemas.microsoft.com/office/drawing/2014/main" id="{5B2D2F17-97C9-6F07-34FC-0FE5779AF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12988" r="40883" b="39590"/>
          <a:stretch/>
        </p:blipFill>
        <p:spPr>
          <a:xfrm rot="1891780">
            <a:off x="7839730" y="3404366"/>
            <a:ext cx="1033952" cy="1139743"/>
          </a:xfrm>
          <a:prstGeom prst="rect">
            <a:avLst/>
          </a:prstGeom>
        </p:spPr>
      </p:pic>
      <p:pic>
        <p:nvPicPr>
          <p:cNvPr id="49" name="Afbeelding 48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B67B21C6-B1B3-A3E7-4001-2E9A59C33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7" t="6158" r="19649" b="29621"/>
          <a:stretch/>
        </p:blipFill>
        <p:spPr>
          <a:xfrm rot="19497815" flipH="1">
            <a:off x="6523888" y="3432931"/>
            <a:ext cx="1223923" cy="1177061"/>
          </a:xfrm>
          <a:prstGeom prst="rect">
            <a:avLst/>
          </a:prstGeom>
        </p:spPr>
      </p:pic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796683A4-CE8A-C8CE-3247-0C11AB320940}"/>
              </a:ext>
            </a:extLst>
          </p:cNvPr>
          <p:cNvCxnSpPr>
            <a:cxnSpLocks/>
          </p:cNvCxnSpPr>
          <p:nvPr/>
        </p:nvCxnSpPr>
        <p:spPr>
          <a:xfrm flipV="1">
            <a:off x="7380538" y="3011086"/>
            <a:ext cx="334125" cy="6262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Afbeelding 53">
            <a:extLst>
              <a:ext uri="{FF2B5EF4-FFF2-40B4-BE49-F238E27FC236}">
                <a16:creationId xmlns:a16="http://schemas.microsoft.com/office/drawing/2014/main" id="{08ABB1AB-9C01-E56C-77C2-66E2920037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9" b="97612" l="7935" r="96196">
                        <a14:foregroundMark x1="35978" y1="56119" x2="33043" y2="17512"/>
                        <a14:foregroundMark x1="33043" y1="17512" x2="39348" y2="9055"/>
                        <a14:foregroundMark x1="39348" y1="9055" x2="55543" y2="10249"/>
                        <a14:foregroundMark x1="55543" y1="10249" x2="64674" y2="21692"/>
                        <a14:foregroundMark x1="64674" y1="21692" x2="56413" y2="46866"/>
                        <a14:foregroundMark x1="56413" y1="46866" x2="58804" y2="60995"/>
                        <a14:foregroundMark x1="58804" y1="60995" x2="65543" y2="73333"/>
                        <a14:foregroundMark x1="65543" y1="73333" x2="76630" y2="80498"/>
                        <a14:foregroundMark x1="76630" y1="80498" x2="92826" y2="84975"/>
                        <a14:foregroundMark x1="92826" y1="84975" x2="76087" y2="94229"/>
                        <a14:foregroundMark x1="76087" y1="94229" x2="13804" y2="93234"/>
                        <a14:foregroundMark x1="13804" y1="93234" x2="2935" y2="86169"/>
                        <a14:foregroundMark x1="2935" y1="86169" x2="8043" y2="79403"/>
                        <a14:foregroundMark x1="8043" y1="79403" x2="24239" y2="74627"/>
                        <a14:foregroundMark x1="24239" y1="74627" x2="33913" y2="65771"/>
                        <a14:foregroundMark x1="33913" y1="65771" x2="36304" y2="56219"/>
                        <a14:foregroundMark x1="36304" y1="56219" x2="35761" y2="54527"/>
                        <a14:foregroundMark x1="35543" y1="9154" x2="49457" y2="7065"/>
                        <a14:foregroundMark x1="49457" y1="7065" x2="42174" y2="2388"/>
                        <a14:foregroundMark x1="2609" y1="80995" x2="7935" y2="97711"/>
                        <a14:foregroundMark x1="7935" y1="97711" x2="20652" y2="98507"/>
                        <a14:foregroundMark x1="20652" y1="98507" x2="68696" y2="95224"/>
                        <a14:foregroundMark x1="68696" y1="95224" x2="86739" y2="95224"/>
                        <a14:foregroundMark x1="86739" y1="95224" x2="95109" y2="95124"/>
                        <a14:foregroundMark x1="95109" y1="95124" x2="97717" y2="88159"/>
                        <a14:foregroundMark x1="97717" y1="88159" x2="96304" y2="80697"/>
                        <a14:foregroundMark x1="96304" y1="80697" x2="91522" y2="77711"/>
                        <a14:foregroundMark x1="9239" y1="78806" x2="978" y2="86269"/>
                        <a14:foregroundMark x1="978" y1="86269" x2="2935" y2="96915"/>
                        <a14:foregroundMark x1="2935" y1="96915" x2="13587" y2="98109"/>
                        <a14:foregroundMark x1="13587" y1="98109" x2="88152" y2="92935"/>
                        <a14:foregroundMark x1="88152" y1="92935" x2="69348" y2="97612"/>
                        <a14:foregroundMark x1="69348" y1="97612" x2="40435" y2="94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04" b="10500"/>
          <a:stretch/>
        </p:blipFill>
        <p:spPr>
          <a:xfrm>
            <a:off x="421424" y="3503269"/>
            <a:ext cx="783527" cy="881568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A626DF1B-4571-7451-7D72-3DB306DB4A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3" t="34991" r="49703" b="45163"/>
          <a:stretch/>
        </p:blipFill>
        <p:spPr>
          <a:xfrm rot="19715468">
            <a:off x="3907198" y="3389714"/>
            <a:ext cx="1006156" cy="1080940"/>
          </a:xfrm>
          <a:prstGeom prst="rect">
            <a:avLst/>
          </a:prstGeom>
        </p:spPr>
      </p:pic>
      <p:cxnSp>
        <p:nvCxnSpPr>
          <p:cNvPr id="60" name="Rechte verbindingslijn met pijl 59">
            <a:extLst>
              <a:ext uri="{FF2B5EF4-FFF2-40B4-BE49-F238E27FC236}">
                <a16:creationId xmlns:a16="http://schemas.microsoft.com/office/drawing/2014/main" id="{21DB5D4D-A7BD-BCC8-54EA-260D2C9D47F2}"/>
              </a:ext>
            </a:extLst>
          </p:cNvPr>
          <p:cNvCxnSpPr>
            <a:cxnSpLocks/>
          </p:cNvCxnSpPr>
          <p:nvPr/>
        </p:nvCxnSpPr>
        <p:spPr>
          <a:xfrm flipV="1">
            <a:off x="908727" y="3165310"/>
            <a:ext cx="327236" cy="652994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B3986762-D427-B1DC-0EEF-AA6992248260}"/>
              </a:ext>
            </a:extLst>
          </p:cNvPr>
          <p:cNvCxnSpPr>
            <a:cxnSpLocks/>
          </p:cNvCxnSpPr>
          <p:nvPr/>
        </p:nvCxnSpPr>
        <p:spPr>
          <a:xfrm flipV="1">
            <a:off x="4572000" y="3011086"/>
            <a:ext cx="0" cy="62627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Afbeelding 66" descr="Afbeelding met tekst, persoon, person, oud&#10;&#10;Automatisch gegenereerde beschrijving">
            <a:extLst>
              <a:ext uri="{FF2B5EF4-FFF2-40B4-BE49-F238E27FC236}">
                <a16:creationId xmlns:a16="http://schemas.microsoft.com/office/drawing/2014/main" id="{4E1AF824-DCDE-3B41-8311-2876D3A1E5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8529" r="13862" b="38070"/>
          <a:stretch/>
        </p:blipFill>
        <p:spPr>
          <a:xfrm rot="1112064">
            <a:off x="1633046" y="3286194"/>
            <a:ext cx="956253" cy="1199250"/>
          </a:xfrm>
          <a:prstGeom prst="rect">
            <a:avLst/>
          </a:prstGeom>
        </p:spPr>
      </p:pic>
      <p:sp>
        <p:nvSpPr>
          <p:cNvPr id="74" name="Google Shape;154;p24">
            <a:extLst>
              <a:ext uri="{FF2B5EF4-FFF2-40B4-BE49-F238E27FC236}">
                <a16:creationId xmlns:a16="http://schemas.microsoft.com/office/drawing/2014/main" id="{D8F4E25D-C5DD-5C62-1A01-12C727D4A5C0}"/>
              </a:ext>
            </a:extLst>
          </p:cNvPr>
          <p:cNvSpPr txBox="1"/>
          <p:nvPr/>
        </p:nvSpPr>
        <p:spPr>
          <a:xfrm>
            <a:off x="346528" y="4286502"/>
            <a:ext cx="12631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1800" dirty="0"/>
              <a:t>Leendert </a:t>
            </a:r>
          </a:p>
          <a:p>
            <a:r>
              <a:rPr lang="nl" sz="1800" dirty="0"/>
              <a:t>Mens </a:t>
            </a:r>
            <a:endParaRPr sz="1800" dirty="0"/>
          </a:p>
        </p:txBody>
      </p:sp>
      <p:sp>
        <p:nvSpPr>
          <p:cNvPr id="75" name="Google Shape;154;p24">
            <a:extLst>
              <a:ext uri="{FF2B5EF4-FFF2-40B4-BE49-F238E27FC236}">
                <a16:creationId xmlns:a16="http://schemas.microsoft.com/office/drawing/2014/main" id="{B57767C3-D8DE-AC57-AC74-74CA18C9E5A8}"/>
              </a:ext>
            </a:extLst>
          </p:cNvPr>
          <p:cNvSpPr txBox="1"/>
          <p:nvPr/>
        </p:nvSpPr>
        <p:spPr>
          <a:xfrm>
            <a:off x="1557713" y="4424738"/>
            <a:ext cx="114869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1800" dirty="0"/>
              <a:t>Louis </a:t>
            </a:r>
          </a:p>
          <a:p>
            <a:r>
              <a:rPr lang="nl" sz="1800" dirty="0"/>
              <a:t>Hermans</a:t>
            </a:r>
            <a:endParaRPr sz="1800" dirty="0"/>
          </a:p>
        </p:txBody>
      </p:sp>
      <p:sp>
        <p:nvSpPr>
          <p:cNvPr id="76" name="Google Shape;154;p24">
            <a:extLst>
              <a:ext uri="{FF2B5EF4-FFF2-40B4-BE49-F238E27FC236}">
                <a16:creationId xmlns:a16="http://schemas.microsoft.com/office/drawing/2014/main" id="{A54D6AC2-3D58-27E8-4462-AEF6544AC779}"/>
              </a:ext>
            </a:extLst>
          </p:cNvPr>
          <p:cNvSpPr txBox="1"/>
          <p:nvPr/>
        </p:nvSpPr>
        <p:spPr>
          <a:xfrm>
            <a:off x="5992301" y="4677675"/>
            <a:ext cx="216995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-NL" sz="1800" dirty="0" err="1"/>
              <a:t>Barryl</a:t>
            </a:r>
            <a:r>
              <a:rPr lang="nl-NL" sz="1800" dirty="0"/>
              <a:t> </a:t>
            </a:r>
            <a:r>
              <a:rPr lang="nl-NL" sz="1800" dirty="0" err="1"/>
              <a:t>Biekman</a:t>
            </a:r>
            <a:r>
              <a:rPr lang="nl-NL" sz="1800" dirty="0"/>
              <a:t> </a:t>
            </a:r>
          </a:p>
        </p:txBody>
      </p:sp>
      <p:sp>
        <p:nvSpPr>
          <p:cNvPr id="78" name="Google Shape;154;p24">
            <a:extLst>
              <a:ext uri="{FF2B5EF4-FFF2-40B4-BE49-F238E27FC236}">
                <a16:creationId xmlns:a16="http://schemas.microsoft.com/office/drawing/2014/main" id="{2E989A35-72CE-A80D-4117-8915293540DE}"/>
              </a:ext>
            </a:extLst>
          </p:cNvPr>
          <p:cNvSpPr txBox="1"/>
          <p:nvPr/>
        </p:nvSpPr>
        <p:spPr>
          <a:xfrm>
            <a:off x="3748714" y="4499713"/>
            <a:ext cx="132312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1800" dirty="0"/>
              <a:t>Huisvrouw</a:t>
            </a:r>
            <a:endParaRPr sz="1800" dirty="0"/>
          </a:p>
        </p:txBody>
      </p:sp>
      <p:sp>
        <p:nvSpPr>
          <p:cNvPr id="81" name="Google Shape;154;p24">
            <a:extLst>
              <a:ext uri="{FF2B5EF4-FFF2-40B4-BE49-F238E27FC236}">
                <a16:creationId xmlns:a16="http://schemas.microsoft.com/office/drawing/2014/main" id="{A46C330F-7A2C-4EEA-4EBF-02CCAB30B1B5}"/>
              </a:ext>
            </a:extLst>
          </p:cNvPr>
          <p:cNvSpPr txBox="1"/>
          <p:nvPr/>
        </p:nvSpPr>
        <p:spPr>
          <a:xfrm>
            <a:off x="7774889" y="4592915"/>
            <a:ext cx="150859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-NL" sz="1800" dirty="0"/>
              <a:t>Martin Bos</a:t>
            </a:r>
            <a:endParaRPr sz="1800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32B3E9AD-FDB6-7F40-70CF-AE26E544EE3C}"/>
              </a:ext>
            </a:extLst>
          </p:cNvPr>
          <p:cNvCxnSpPr>
            <a:cxnSpLocks/>
          </p:cNvCxnSpPr>
          <p:nvPr/>
        </p:nvCxnSpPr>
        <p:spPr>
          <a:xfrm>
            <a:off x="1119857" y="2658583"/>
            <a:ext cx="8024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54;p24">
            <a:extLst>
              <a:ext uri="{FF2B5EF4-FFF2-40B4-BE49-F238E27FC236}">
                <a16:creationId xmlns:a16="http://schemas.microsoft.com/office/drawing/2014/main" id="{0571C3C8-506A-8A8F-F5FE-9E2622BC9E1E}"/>
              </a:ext>
            </a:extLst>
          </p:cNvPr>
          <p:cNvSpPr txBox="1"/>
          <p:nvPr/>
        </p:nvSpPr>
        <p:spPr>
          <a:xfrm>
            <a:off x="776896" y="2619748"/>
            <a:ext cx="132312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2400" dirty="0"/>
              <a:t>1898</a:t>
            </a:r>
            <a:endParaRPr sz="2400" dirty="0"/>
          </a:p>
        </p:txBody>
      </p:sp>
      <p:sp>
        <p:nvSpPr>
          <p:cNvPr id="8" name="Google Shape;154;p24">
            <a:extLst>
              <a:ext uri="{FF2B5EF4-FFF2-40B4-BE49-F238E27FC236}">
                <a16:creationId xmlns:a16="http://schemas.microsoft.com/office/drawing/2014/main" id="{00695FD1-6978-51A3-B9C4-F84E7CF5A62B}"/>
              </a:ext>
            </a:extLst>
          </p:cNvPr>
          <p:cNvSpPr txBox="1"/>
          <p:nvPr/>
        </p:nvSpPr>
        <p:spPr>
          <a:xfrm>
            <a:off x="4059954" y="2600185"/>
            <a:ext cx="132312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2400" dirty="0"/>
              <a:t>1948</a:t>
            </a:r>
            <a:endParaRPr sz="2400" dirty="0"/>
          </a:p>
        </p:txBody>
      </p:sp>
      <p:sp>
        <p:nvSpPr>
          <p:cNvPr id="9" name="Google Shape;154;p24">
            <a:extLst>
              <a:ext uri="{FF2B5EF4-FFF2-40B4-BE49-F238E27FC236}">
                <a16:creationId xmlns:a16="http://schemas.microsoft.com/office/drawing/2014/main" id="{2FB26618-BEB8-F368-F870-CDA29A64BF4D}"/>
              </a:ext>
            </a:extLst>
          </p:cNvPr>
          <p:cNvSpPr txBox="1"/>
          <p:nvPr/>
        </p:nvSpPr>
        <p:spPr>
          <a:xfrm>
            <a:off x="7676098" y="2583082"/>
            <a:ext cx="132312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2400" dirty="0"/>
              <a:t>2011-nu</a:t>
            </a:r>
            <a:endParaRPr sz="2400" dirty="0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B04FB501-469C-113D-8B97-B660F9D2DC50}"/>
              </a:ext>
            </a:extLst>
          </p:cNvPr>
          <p:cNvCxnSpPr>
            <a:cxnSpLocks/>
          </p:cNvCxnSpPr>
          <p:nvPr/>
        </p:nvCxnSpPr>
        <p:spPr>
          <a:xfrm flipH="1" flipV="1">
            <a:off x="1467239" y="3165310"/>
            <a:ext cx="359630" cy="58466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AA7EEF46-C9AD-0D54-5155-4C08167C6C47}"/>
              </a:ext>
            </a:extLst>
          </p:cNvPr>
          <p:cNvCxnSpPr>
            <a:cxnSpLocks/>
          </p:cNvCxnSpPr>
          <p:nvPr/>
        </p:nvCxnSpPr>
        <p:spPr>
          <a:xfrm flipH="1" flipV="1">
            <a:off x="8337660" y="2979991"/>
            <a:ext cx="19046" cy="792124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oogle Shape;149;p24">
            <a:extLst>
              <a:ext uri="{FF2B5EF4-FFF2-40B4-BE49-F238E27FC236}">
                <a16:creationId xmlns:a16="http://schemas.microsoft.com/office/drawing/2014/main" id="{6B8B236B-8F7D-A439-D875-D0A213B6D6AB}"/>
              </a:ext>
            </a:extLst>
          </p:cNvPr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37" b="91388" l="7129" r="89844">
                        <a14:foregroundMark x1="19043" y1="85486" x2="31445" y2="78788"/>
                        <a14:foregroundMark x1="24609" y1="91388" x2="22852" y2="89314"/>
                        <a14:foregroundMark x1="88965" y1="66188" x2="85547" y2="81499"/>
                        <a14:foregroundMark x1="54883" y1="7337" x2="54883" y2="7337"/>
                        <a14:foregroundMark x1="53613" y1="8772" x2="55664" y2="8772"/>
                        <a14:foregroundMark x1="7129" y1="36523" x2="12695" y2="37161"/>
                        <a14:foregroundMark x1="71875" y1="51675" x2="83398" y2="51037"/>
                        <a14:foregroundMark x1="84668" y1="47687" x2="87207" y2="52951"/>
                        <a14:foregroundMark x1="78320" y1="45136" x2="77832" y2="33812"/>
                      </a14:backgroundRemoval>
                    </a14:imgEffect>
                  </a14:imgLayer>
                </a14:imgProps>
              </a:ext>
            </a:extLst>
          </a:blip>
          <a:srcRect t="1609" b="6369"/>
          <a:stretch/>
        </p:blipFill>
        <p:spPr>
          <a:xfrm>
            <a:off x="3463270" y="1366137"/>
            <a:ext cx="2102881" cy="124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49;p24">
            <a:extLst>
              <a:ext uri="{FF2B5EF4-FFF2-40B4-BE49-F238E27FC236}">
                <a16:creationId xmlns:a16="http://schemas.microsoft.com/office/drawing/2014/main" id="{4C45A504-EE17-C3EA-EFF2-B25D573496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609" r="12255" b="6369"/>
          <a:stretch/>
        </p:blipFill>
        <p:spPr>
          <a:xfrm>
            <a:off x="7281338" y="1368250"/>
            <a:ext cx="1845177" cy="12476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3FCA970-19DE-8B00-8504-A8C6355AF84E}"/>
              </a:ext>
            </a:extLst>
          </p:cNvPr>
          <p:cNvSpPr txBox="1"/>
          <p:nvPr/>
        </p:nvSpPr>
        <p:spPr>
          <a:xfrm>
            <a:off x="1000266" y="21266"/>
            <a:ext cx="82779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/>
              <a:t>Mensen hebben verschillende perspectieven omdat ze in </a:t>
            </a:r>
            <a:r>
              <a:rPr lang="nl-NL" sz="2800" u="sng" dirty="0"/>
              <a:t>verschillende tijden</a:t>
            </a:r>
            <a:r>
              <a:rPr lang="nl-NL" sz="2800" dirty="0"/>
              <a:t> leven en </a:t>
            </a:r>
            <a:r>
              <a:rPr lang="nl-NL" sz="2800" u="sng" dirty="0"/>
              <a:t>verschillende dingen meemaken</a:t>
            </a:r>
            <a:r>
              <a:rPr lang="nl-NL" sz="2800" dirty="0"/>
              <a:t> in hun leven   </a:t>
            </a:r>
            <a:r>
              <a:rPr lang="nl-NL" sz="2800" b="1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824931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149;p24">
            <a:extLst>
              <a:ext uri="{FF2B5EF4-FFF2-40B4-BE49-F238E27FC236}">
                <a16:creationId xmlns:a16="http://schemas.microsoft.com/office/drawing/2014/main" id="{4672EC94-2661-962E-7BF5-C25F2F2B709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609" b="6369"/>
          <a:stretch/>
        </p:blipFill>
        <p:spPr>
          <a:xfrm>
            <a:off x="257704" y="830010"/>
            <a:ext cx="2102881" cy="1247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32B3E9AD-FDB6-7F40-70CF-AE26E544EE3C}"/>
              </a:ext>
            </a:extLst>
          </p:cNvPr>
          <p:cNvCxnSpPr>
            <a:cxnSpLocks/>
          </p:cNvCxnSpPr>
          <p:nvPr/>
        </p:nvCxnSpPr>
        <p:spPr>
          <a:xfrm>
            <a:off x="1119857" y="2121687"/>
            <a:ext cx="8024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54;p24">
            <a:extLst>
              <a:ext uri="{FF2B5EF4-FFF2-40B4-BE49-F238E27FC236}">
                <a16:creationId xmlns:a16="http://schemas.microsoft.com/office/drawing/2014/main" id="{0571C3C8-506A-8A8F-F5FE-9E2622BC9E1E}"/>
              </a:ext>
            </a:extLst>
          </p:cNvPr>
          <p:cNvSpPr txBox="1"/>
          <p:nvPr/>
        </p:nvSpPr>
        <p:spPr>
          <a:xfrm>
            <a:off x="776896" y="2191909"/>
            <a:ext cx="132312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2400" dirty="0"/>
              <a:t>1898</a:t>
            </a:r>
            <a:endParaRPr sz="2400" dirty="0"/>
          </a:p>
        </p:txBody>
      </p:sp>
      <p:sp>
        <p:nvSpPr>
          <p:cNvPr id="8" name="Google Shape;154;p24">
            <a:extLst>
              <a:ext uri="{FF2B5EF4-FFF2-40B4-BE49-F238E27FC236}">
                <a16:creationId xmlns:a16="http://schemas.microsoft.com/office/drawing/2014/main" id="{00695FD1-6978-51A3-B9C4-F84E7CF5A62B}"/>
              </a:ext>
            </a:extLst>
          </p:cNvPr>
          <p:cNvSpPr txBox="1"/>
          <p:nvPr/>
        </p:nvSpPr>
        <p:spPr>
          <a:xfrm>
            <a:off x="4059954" y="2172346"/>
            <a:ext cx="132312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2400" dirty="0"/>
              <a:t>1948</a:t>
            </a:r>
            <a:endParaRPr sz="2400" dirty="0"/>
          </a:p>
        </p:txBody>
      </p:sp>
      <p:sp>
        <p:nvSpPr>
          <p:cNvPr id="9" name="Google Shape;154;p24">
            <a:extLst>
              <a:ext uri="{FF2B5EF4-FFF2-40B4-BE49-F238E27FC236}">
                <a16:creationId xmlns:a16="http://schemas.microsoft.com/office/drawing/2014/main" id="{2FB26618-BEB8-F368-F870-CDA29A64BF4D}"/>
              </a:ext>
            </a:extLst>
          </p:cNvPr>
          <p:cNvSpPr txBox="1"/>
          <p:nvPr/>
        </p:nvSpPr>
        <p:spPr>
          <a:xfrm>
            <a:off x="7676098" y="2121687"/>
            <a:ext cx="132312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2400" dirty="0"/>
              <a:t>2011-nu</a:t>
            </a:r>
            <a:endParaRPr sz="2400" dirty="0"/>
          </a:p>
        </p:txBody>
      </p:sp>
      <p:pic>
        <p:nvPicPr>
          <p:cNvPr id="24" name="Google Shape;149;p24">
            <a:extLst>
              <a:ext uri="{FF2B5EF4-FFF2-40B4-BE49-F238E27FC236}">
                <a16:creationId xmlns:a16="http://schemas.microsoft.com/office/drawing/2014/main" id="{6B8B236B-8F7D-A439-D875-D0A213B6D6AB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7" b="91388" l="7129" r="89844">
                        <a14:foregroundMark x1="19043" y1="85486" x2="31445" y2="78788"/>
                        <a14:foregroundMark x1="24609" y1="91388" x2="22852" y2="89314"/>
                        <a14:foregroundMark x1="88965" y1="66188" x2="85547" y2="81499"/>
                        <a14:foregroundMark x1="54883" y1="7337" x2="54883" y2="7337"/>
                        <a14:foregroundMark x1="53613" y1="8772" x2="55664" y2="8772"/>
                        <a14:foregroundMark x1="7129" y1="36523" x2="12695" y2="37161"/>
                        <a14:foregroundMark x1="71875" y1="51675" x2="83398" y2="51037"/>
                        <a14:foregroundMark x1="84668" y1="47687" x2="87207" y2="52951"/>
                        <a14:foregroundMark x1="78320" y1="45136" x2="77832" y2="33812"/>
                      </a14:backgroundRemoval>
                    </a14:imgEffect>
                  </a14:imgLayer>
                </a14:imgProps>
              </a:ext>
            </a:extLst>
          </a:blip>
          <a:srcRect t="1609" b="6369"/>
          <a:stretch/>
        </p:blipFill>
        <p:spPr>
          <a:xfrm>
            <a:off x="3463270" y="829241"/>
            <a:ext cx="2102881" cy="124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49;p24">
            <a:extLst>
              <a:ext uri="{FF2B5EF4-FFF2-40B4-BE49-F238E27FC236}">
                <a16:creationId xmlns:a16="http://schemas.microsoft.com/office/drawing/2014/main" id="{4C45A504-EE17-C3EA-EFF2-B25D573496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609" r="12255" b="6369"/>
          <a:stretch/>
        </p:blipFill>
        <p:spPr>
          <a:xfrm>
            <a:off x="7281338" y="831354"/>
            <a:ext cx="1845177" cy="12476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4;p24">
            <a:extLst>
              <a:ext uri="{FF2B5EF4-FFF2-40B4-BE49-F238E27FC236}">
                <a16:creationId xmlns:a16="http://schemas.microsoft.com/office/drawing/2014/main" id="{661D5245-BD92-A798-00B0-75E9A2B549D7}"/>
              </a:ext>
            </a:extLst>
          </p:cNvPr>
          <p:cNvSpPr txBox="1"/>
          <p:nvPr/>
        </p:nvSpPr>
        <p:spPr>
          <a:xfrm>
            <a:off x="255721" y="3847950"/>
            <a:ext cx="894053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2800" b="1" dirty="0"/>
              <a:t>goed/fout </a:t>
            </a:r>
            <a:r>
              <a:rPr lang="nl" sz="2800" dirty="0"/>
              <a:t>steeds anders beoordeeld door de tijd heen</a:t>
            </a:r>
          </a:p>
        </p:txBody>
      </p:sp>
      <p:sp>
        <p:nvSpPr>
          <p:cNvPr id="4" name="Google Shape;154;p24">
            <a:extLst>
              <a:ext uri="{FF2B5EF4-FFF2-40B4-BE49-F238E27FC236}">
                <a16:creationId xmlns:a16="http://schemas.microsoft.com/office/drawing/2014/main" id="{C67E3E52-23D5-CACE-892B-C5B752CF5498}"/>
              </a:ext>
            </a:extLst>
          </p:cNvPr>
          <p:cNvSpPr txBox="1"/>
          <p:nvPr/>
        </p:nvSpPr>
        <p:spPr>
          <a:xfrm>
            <a:off x="195111" y="2530804"/>
            <a:ext cx="2590673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2400" b="1" dirty="0">
                <a:solidFill>
                  <a:srgbClr val="A80000"/>
                </a:solidFill>
              </a:rPr>
              <a:t>tijd van modern imperialisme en arme arbeiders </a:t>
            </a:r>
            <a:endParaRPr sz="2400" b="1" dirty="0">
              <a:solidFill>
                <a:srgbClr val="A80000"/>
              </a:solidFill>
            </a:endParaRPr>
          </a:p>
        </p:txBody>
      </p:sp>
      <p:sp>
        <p:nvSpPr>
          <p:cNvPr id="7" name="Google Shape;154;p24">
            <a:extLst>
              <a:ext uri="{FF2B5EF4-FFF2-40B4-BE49-F238E27FC236}">
                <a16:creationId xmlns:a16="http://schemas.microsoft.com/office/drawing/2014/main" id="{911EDEA9-9CF7-6A7A-E4F8-CDE00EDF5471}"/>
              </a:ext>
            </a:extLst>
          </p:cNvPr>
          <p:cNvSpPr txBox="1"/>
          <p:nvPr/>
        </p:nvSpPr>
        <p:spPr>
          <a:xfrm>
            <a:off x="3313753" y="2530804"/>
            <a:ext cx="251649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nl" sz="2400" b="1" dirty="0">
                <a:solidFill>
                  <a:srgbClr val="A80000"/>
                </a:solidFill>
              </a:rPr>
              <a:t>tijd na WOII</a:t>
            </a:r>
            <a:endParaRPr sz="2400" b="1" dirty="0">
              <a:solidFill>
                <a:srgbClr val="A80000"/>
              </a:solidFill>
            </a:endParaRPr>
          </a:p>
        </p:txBody>
      </p:sp>
      <p:sp>
        <p:nvSpPr>
          <p:cNvPr id="10" name="Google Shape;154;p24">
            <a:extLst>
              <a:ext uri="{FF2B5EF4-FFF2-40B4-BE49-F238E27FC236}">
                <a16:creationId xmlns:a16="http://schemas.microsoft.com/office/drawing/2014/main" id="{E656A1A4-831E-3936-C580-E4C5FFAA72C0}"/>
              </a:ext>
            </a:extLst>
          </p:cNvPr>
          <p:cNvSpPr txBox="1"/>
          <p:nvPr/>
        </p:nvSpPr>
        <p:spPr>
          <a:xfrm>
            <a:off x="6389142" y="2530804"/>
            <a:ext cx="2735451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l" sz="2400" b="1" dirty="0">
                <a:solidFill>
                  <a:srgbClr val="A80000"/>
                </a:solidFill>
              </a:rPr>
              <a:t>tijd van verwerken van slavernijverleden</a:t>
            </a:r>
            <a:endParaRPr sz="2400" b="1" dirty="0">
              <a:solidFill>
                <a:srgbClr val="A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87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/>
        </p:nvSpPr>
        <p:spPr>
          <a:xfrm>
            <a:off x="825450" y="1106400"/>
            <a:ext cx="76458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/>
              <a:t>H</a:t>
            </a:r>
            <a:r>
              <a:rPr lang="nl" sz="2800" b="1" dirty="0"/>
              <a:t>and-outs inleveren</a:t>
            </a:r>
            <a:endParaRPr sz="28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 dirty="0"/>
              <a:t>Zet je naam erop, </a:t>
            </a:r>
            <a:endParaRPr sz="28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 dirty="0"/>
              <a:t>dan krijg je hem volgende les weer terug </a:t>
            </a:r>
            <a:endParaRPr sz="2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/>
        </p:nvSpPr>
        <p:spPr>
          <a:xfrm>
            <a:off x="1485971" y="1528612"/>
            <a:ext cx="81324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400" b="1" dirty="0">
                <a:solidFill>
                  <a:schemeClr val="tx1"/>
                </a:solidFill>
              </a:rPr>
              <a:t>Wat weten jullie al over modern imperialisme?</a:t>
            </a:r>
            <a:endParaRPr sz="4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 rot="5400000">
            <a:off x="4131750" y="-3796300"/>
            <a:ext cx="880500" cy="9312900"/>
          </a:xfrm>
          <a:prstGeom prst="mo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7"/>
          <p:cNvSpPr txBox="1"/>
          <p:nvPr/>
        </p:nvSpPr>
        <p:spPr>
          <a:xfrm>
            <a:off x="3117700" y="335527"/>
            <a:ext cx="388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 dirty="0"/>
              <a:t>koloniaal verleden   </a:t>
            </a:r>
            <a:endParaRPr sz="2800" b="1" dirty="0"/>
          </a:p>
        </p:txBody>
      </p:sp>
      <p:sp>
        <p:nvSpPr>
          <p:cNvPr id="98" name="Google Shape;98;p17"/>
          <p:cNvSpPr txBox="1"/>
          <p:nvPr/>
        </p:nvSpPr>
        <p:spPr>
          <a:xfrm>
            <a:off x="463675" y="1325500"/>
            <a:ext cx="25143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/>
              <a:t>Europese expansie</a:t>
            </a:r>
            <a:endParaRPr sz="2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/>
              <a:t>“ontdekkers”</a:t>
            </a:r>
            <a:r>
              <a:rPr lang="nl" sz="2600" b="1"/>
              <a:t> </a:t>
            </a:r>
            <a:endParaRPr sz="2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i="1"/>
              <a:t>1500-1600</a:t>
            </a:r>
            <a:r>
              <a:rPr lang="nl" sz="2600"/>
              <a:t>   </a:t>
            </a:r>
            <a:endParaRPr sz="2600"/>
          </a:p>
        </p:txBody>
      </p:sp>
      <p:sp>
        <p:nvSpPr>
          <p:cNvPr id="99" name="Google Shape;99;p17"/>
          <p:cNvSpPr txBox="1"/>
          <p:nvPr/>
        </p:nvSpPr>
        <p:spPr>
          <a:xfrm>
            <a:off x="2400450" y="1181750"/>
            <a:ext cx="23250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/>
              <a:t>ontstaan</a:t>
            </a:r>
            <a:endParaRPr sz="2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/>
              <a:t>wereldwijd handels-</a:t>
            </a:r>
            <a:endParaRPr sz="2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/>
              <a:t>netwerk</a:t>
            </a:r>
            <a:endParaRPr sz="2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/>
              <a:t>VOC/WIC 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i="1"/>
              <a:t>1600-1700</a:t>
            </a:r>
            <a:r>
              <a:rPr lang="nl" sz="2600"/>
              <a:t>   </a:t>
            </a:r>
            <a:endParaRPr sz="2600"/>
          </a:p>
        </p:txBody>
      </p:sp>
      <p:sp>
        <p:nvSpPr>
          <p:cNvPr id="100" name="Google Shape;100;p17"/>
          <p:cNvSpPr txBox="1"/>
          <p:nvPr/>
        </p:nvSpPr>
        <p:spPr>
          <a:xfrm>
            <a:off x="4300800" y="1156650"/>
            <a:ext cx="24858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/>
              <a:t>uitbouw Europese overheersing</a:t>
            </a:r>
            <a:endParaRPr sz="2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/>
              <a:t>slavenhandel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/>
              <a:t>plantages 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i="1"/>
              <a:t>1700-1800</a:t>
            </a:r>
            <a:r>
              <a:rPr lang="nl" sz="2600"/>
              <a:t>  </a:t>
            </a:r>
            <a:endParaRPr sz="2600"/>
          </a:p>
        </p:txBody>
      </p:sp>
      <p:sp>
        <p:nvSpPr>
          <p:cNvPr id="101" name="Google Shape;101;p17"/>
          <p:cNvSpPr txBox="1"/>
          <p:nvPr/>
        </p:nvSpPr>
        <p:spPr>
          <a:xfrm>
            <a:off x="6546700" y="1179825"/>
            <a:ext cx="23250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/>
              <a:t>modern imperialisme</a:t>
            </a:r>
            <a:endParaRPr sz="2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/>
              <a:t>verovering </a:t>
            </a:r>
            <a:r>
              <a:rPr lang="nl" sz="2600" u="sng"/>
              <a:t>binnenland</a:t>
            </a:r>
            <a:endParaRPr sz="26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i="1"/>
              <a:t>1870-1914</a:t>
            </a:r>
            <a:r>
              <a:rPr lang="nl" sz="2600" u="sng"/>
              <a:t> </a:t>
            </a:r>
            <a:r>
              <a:rPr lang="nl" sz="2600"/>
              <a:t>  </a:t>
            </a:r>
            <a:endParaRPr sz="2600"/>
          </a:p>
        </p:txBody>
      </p:sp>
      <p:cxnSp>
        <p:nvCxnSpPr>
          <p:cNvPr id="102" name="Google Shape;102;p17"/>
          <p:cNvCxnSpPr/>
          <p:nvPr/>
        </p:nvCxnSpPr>
        <p:spPr>
          <a:xfrm>
            <a:off x="1079100" y="3018225"/>
            <a:ext cx="1884600" cy="1255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3" name="Google Shape;103;p17"/>
          <p:cNvCxnSpPr/>
          <p:nvPr/>
        </p:nvCxnSpPr>
        <p:spPr>
          <a:xfrm flipH="1">
            <a:off x="3249525" y="3572225"/>
            <a:ext cx="5400" cy="725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7"/>
          <p:cNvCxnSpPr/>
          <p:nvPr/>
        </p:nvCxnSpPr>
        <p:spPr>
          <a:xfrm flipH="1">
            <a:off x="3550750" y="3602075"/>
            <a:ext cx="1509300" cy="641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" name="Google Shape;105;p17"/>
          <p:cNvSpPr txBox="1"/>
          <p:nvPr/>
        </p:nvSpPr>
        <p:spPr>
          <a:xfrm>
            <a:off x="365800" y="4175675"/>
            <a:ext cx="6743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/>
              <a:t>handelsposten en plantages </a:t>
            </a:r>
            <a:r>
              <a:rPr lang="nl" sz="2600" u="sng"/>
              <a:t>aan de kust   </a:t>
            </a:r>
            <a:endParaRPr sz="2600" u="sn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 l="7355"/>
          <a:stretch/>
        </p:blipFill>
        <p:spPr>
          <a:xfrm>
            <a:off x="130400" y="486150"/>
            <a:ext cx="3294300" cy="37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7374" y="397538"/>
            <a:ext cx="5332676" cy="389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3093100" y="4425900"/>
            <a:ext cx="4172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/>
              <a:t>Maar waar is NL?</a:t>
            </a:r>
            <a:r>
              <a:rPr lang="nl" sz="2600" u="sng"/>
              <a:t>   </a:t>
            </a:r>
            <a:endParaRPr sz="2600" u="sng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00" y="2251000"/>
            <a:ext cx="5995200" cy="25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1750" y="160125"/>
            <a:ext cx="5988307" cy="19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1010800" y="695725"/>
            <a:ext cx="1768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/>
              <a:t>Suriname</a:t>
            </a:r>
            <a:r>
              <a:rPr lang="nl" sz="2600" b="1" u="sng"/>
              <a:t>   </a:t>
            </a:r>
            <a:endParaRPr sz="2600" b="1" u="sng"/>
          </a:p>
        </p:txBody>
      </p:sp>
      <p:sp>
        <p:nvSpPr>
          <p:cNvPr id="120" name="Google Shape;120;p19"/>
          <p:cNvSpPr txBox="1"/>
          <p:nvPr/>
        </p:nvSpPr>
        <p:spPr>
          <a:xfrm>
            <a:off x="6075025" y="3669575"/>
            <a:ext cx="2911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/>
              <a:t>Nederlands-Indië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u="sng"/>
              <a:t> </a:t>
            </a:r>
            <a:endParaRPr sz="2600" u="sn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/>
        </p:nvSpPr>
        <p:spPr>
          <a:xfrm>
            <a:off x="516550" y="447025"/>
            <a:ext cx="8394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1"/>
              <a:t>Modern imperialisme: Europese expansie in Azië en Afrika tussen 1870 en 1914 waardoor grote koloniale rijken ontstonden    </a:t>
            </a:r>
            <a:endParaRPr sz="2800" b="1"/>
          </a:p>
        </p:txBody>
      </p:sp>
      <p:sp>
        <p:nvSpPr>
          <p:cNvPr id="126" name="Google Shape;126;p20"/>
          <p:cNvSpPr txBox="1"/>
          <p:nvPr/>
        </p:nvSpPr>
        <p:spPr>
          <a:xfrm>
            <a:off x="584125" y="2053225"/>
            <a:ext cx="80898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i="1" dirty="0"/>
              <a:t>oorzaak/kenmerk 1</a:t>
            </a:r>
            <a:endParaRPr sz="28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dirty="0"/>
              <a:t> </a:t>
            </a:r>
            <a:endParaRPr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dirty="0"/>
              <a:t>industriële revolutie = behoefte aan </a:t>
            </a:r>
          </a:p>
          <a:p>
            <a:pPr lvl="3"/>
            <a:r>
              <a:rPr lang="nl" sz="2800" dirty="0"/>
              <a:t>						-grondstoffen</a:t>
            </a:r>
            <a:endParaRPr sz="2800" dirty="0"/>
          </a:p>
          <a:p>
            <a:pPr lvl="3"/>
            <a:r>
              <a:rPr lang="nl" sz="2800" dirty="0"/>
              <a:t>			         			-afzetmarkt </a:t>
            </a:r>
            <a:endParaRPr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 l="11602" t="25092" r="12662" b="9066"/>
          <a:stretch/>
        </p:blipFill>
        <p:spPr>
          <a:xfrm>
            <a:off x="475725" y="466600"/>
            <a:ext cx="8041824" cy="465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2292825" y="-45675"/>
            <a:ext cx="473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 dirty="0"/>
              <a:t>Behoefte aan grondstoffen? </a:t>
            </a:r>
            <a:r>
              <a:rPr lang="nl" sz="2600" b="1" u="sng" dirty="0"/>
              <a:t>   </a:t>
            </a:r>
            <a:endParaRPr sz="2600" b="1" u="sng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t="5375" b="11151"/>
          <a:stretch/>
        </p:blipFill>
        <p:spPr>
          <a:xfrm>
            <a:off x="1187275" y="456800"/>
            <a:ext cx="6898850" cy="466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2292825" y="-45675"/>
            <a:ext cx="473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 b="1" dirty="0"/>
              <a:t>Behoefte aan grondstoffen? </a:t>
            </a:r>
            <a:r>
              <a:rPr lang="nl" sz="2600" b="1" u="sng" dirty="0"/>
              <a:t>   </a:t>
            </a:r>
            <a:endParaRPr sz="2600" b="1" u="sng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693</Words>
  <Application>Microsoft Macintosh PowerPoint</Application>
  <PresentationFormat>Diavoorstelling (16:9)</PresentationFormat>
  <Paragraphs>124</Paragraphs>
  <Slides>28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0" baseType="lpstr">
      <vt:lpstr>Arial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Lynn</dc:creator>
  <cp:lastModifiedBy>Joyce van Os | Maurick College</cp:lastModifiedBy>
  <cp:revision>11</cp:revision>
  <dcterms:modified xsi:type="dcterms:W3CDTF">2023-02-09T18:33:42Z</dcterms:modified>
</cp:coreProperties>
</file>