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3" r:id="rId2"/>
    <p:sldId id="267" r:id="rId3"/>
    <p:sldId id="299" r:id="rId4"/>
    <p:sldId id="306" r:id="rId5"/>
    <p:sldId id="311" r:id="rId6"/>
    <p:sldId id="308" r:id="rId7"/>
    <p:sldId id="309" r:id="rId8"/>
    <p:sldId id="305" r:id="rId9"/>
    <p:sldId id="307" r:id="rId10"/>
    <p:sldId id="313" r:id="rId11"/>
    <p:sldId id="312" r:id="rId12"/>
    <p:sldId id="302"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3"/>
  </p:normalViewPr>
  <p:slideViewPr>
    <p:cSldViewPr snapToGrid="0">
      <p:cViewPr varScale="1">
        <p:scale>
          <a:sx n="102" d="100"/>
          <a:sy n="102" d="100"/>
        </p:scale>
        <p:origin x="1920" y="19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EF35F-9D54-46BF-B512-5AA4A71E6325}" type="datetimeFigureOut">
              <a:rPr lang="nl-NL" smtClean="0"/>
              <a:pPr/>
              <a:t>07-04-2023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301B0-CA6A-4178-99EE-023EF9CD8C27}"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1DE265D-659A-4A67-91C7-ACB7CAF1DD30}" type="datetimeFigureOut">
              <a:rPr lang="nl-NL" smtClean="0"/>
              <a:pPr/>
              <a:t>07-04-2023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603DE5E-71DB-4079-B178-1A082C84C1E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E265D-659A-4A67-91C7-ACB7CAF1DD30}" type="datetimeFigureOut">
              <a:rPr lang="nl-NL" smtClean="0"/>
              <a:pPr/>
              <a:t>07-04-2023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3DE5E-71DB-4079-B178-1A082C84C1E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youtu.be/f_O5KCJjdy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95525-73A2-4D31-A858-24CDC64C41E7}"/>
              </a:ext>
            </a:extLst>
          </p:cNvPr>
          <p:cNvSpPr>
            <a:spLocks noGrp="1"/>
          </p:cNvSpPr>
          <p:nvPr>
            <p:ph type="title"/>
          </p:nvPr>
        </p:nvSpPr>
        <p:spPr/>
        <p:txBody>
          <a:bodyPr/>
          <a:lstStyle/>
          <a:p>
            <a:r>
              <a:rPr lang="nl-NL" dirty="0">
                <a:solidFill>
                  <a:srgbClr val="FFC000"/>
                </a:solidFill>
              </a:rPr>
              <a:t>5H – periode 3</a:t>
            </a:r>
          </a:p>
        </p:txBody>
      </p:sp>
      <p:sp>
        <p:nvSpPr>
          <p:cNvPr id="3" name="Tijdelijke aanduiding voor inhoud 2">
            <a:extLst>
              <a:ext uri="{FF2B5EF4-FFF2-40B4-BE49-F238E27FC236}">
                <a16:creationId xmlns:a16="http://schemas.microsoft.com/office/drawing/2014/main" id="{31CF9366-1D2D-4526-8CFD-2EE5E9855B65}"/>
              </a:ext>
            </a:extLst>
          </p:cNvPr>
          <p:cNvSpPr>
            <a:spLocks noGrp="1"/>
          </p:cNvSpPr>
          <p:nvPr>
            <p:ph idx="1"/>
          </p:nvPr>
        </p:nvSpPr>
        <p:spPr/>
        <p:txBody>
          <a:bodyPr/>
          <a:lstStyle/>
          <a:p>
            <a:r>
              <a:rPr lang="nl-NL" dirty="0">
                <a:solidFill>
                  <a:schemeClr val="bg1"/>
                </a:solidFill>
              </a:rPr>
              <a:t>Hoera! Alle stof is behandeld…</a:t>
            </a:r>
          </a:p>
          <a:p>
            <a:r>
              <a:rPr lang="nl-NL" dirty="0">
                <a:solidFill>
                  <a:schemeClr val="bg1"/>
                </a:solidFill>
              </a:rPr>
              <a:t>Wat nu? Herhalingslessen op verzoek</a:t>
            </a:r>
          </a:p>
          <a:p>
            <a:r>
              <a:rPr lang="nl-NL" dirty="0">
                <a:solidFill>
                  <a:schemeClr val="bg1"/>
                </a:solidFill>
              </a:rPr>
              <a:t>Examentrainingen </a:t>
            </a:r>
            <a:r>
              <a:rPr lang="nl-NL" i="1" dirty="0">
                <a:solidFill>
                  <a:schemeClr val="bg1"/>
                </a:solidFill>
              </a:rPr>
              <a:t>(dus veelvuldig oefenen met vragen met bijbehorende inhoudelijke uitleg)</a:t>
            </a:r>
          </a:p>
          <a:p>
            <a:r>
              <a:rPr lang="nl-NL" dirty="0">
                <a:solidFill>
                  <a:srgbClr val="FFC000"/>
                </a:solidFill>
              </a:rPr>
              <a:t>Laatste PO</a:t>
            </a:r>
          </a:p>
          <a:p>
            <a:pPr marL="0" indent="0">
              <a:buNone/>
            </a:pPr>
            <a:r>
              <a:rPr lang="nl-NL" dirty="0">
                <a:solidFill>
                  <a:srgbClr val="FFC000"/>
                </a:solidFill>
                <a:sym typeface="Wingdings" panose="05000000000000000000" pitchFamily="2" charset="2"/>
              </a:rPr>
              <a:t>&gt; dat wil zeggen: kunstzinnig, creatief, eigen keuzes mogen maken en deze kunnen verantwoorden in een reflectie. </a:t>
            </a:r>
            <a:endParaRPr lang="nl-NL" dirty="0">
              <a:solidFill>
                <a:srgbClr val="FFC000"/>
              </a:solidFill>
            </a:endParaRPr>
          </a:p>
        </p:txBody>
      </p:sp>
    </p:spTree>
    <p:extLst>
      <p:ext uri="{BB962C8B-B14F-4D97-AF65-F5344CB8AC3E}">
        <p14:creationId xmlns:p14="http://schemas.microsoft.com/office/powerpoint/2010/main" val="33164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8F6B9A1B-8F88-48E8-9A7D-DB9CE161BB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5" t="3393" r="714" b="3393"/>
          <a:stretch/>
        </p:blipFill>
        <p:spPr>
          <a:xfrm>
            <a:off x="345232" y="232728"/>
            <a:ext cx="8733453" cy="6392544"/>
          </a:xfrm>
          <a:prstGeom prst="rect">
            <a:avLst/>
          </a:prstGeom>
        </p:spPr>
      </p:pic>
    </p:spTree>
    <p:extLst>
      <p:ext uri="{BB962C8B-B14F-4D97-AF65-F5344CB8AC3E}">
        <p14:creationId xmlns:p14="http://schemas.microsoft.com/office/powerpoint/2010/main" val="19061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F5196D-C58A-4320-A5F2-A508288429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80" t="3538" r="3571" b="7891"/>
          <a:stretch/>
        </p:blipFill>
        <p:spPr>
          <a:xfrm>
            <a:off x="457200" y="391886"/>
            <a:ext cx="8453535" cy="6074228"/>
          </a:xfrm>
          <a:prstGeom prst="rect">
            <a:avLst/>
          </a:prstGeom>
        </p:spPr>
      </p:pic>
    </p:spTree>
    <p:extLst>
      <p:ext uri="{BB962C8B-B14F-4D97-AF65-F5344CB8AC3E}">
        <p14:creationId xmlns:p14="http://schemas.microsoft.com/office/powerpoint/2010/main" val="405045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F128E904-6E58-4151-861B-2B0C175E1CDE}"/>
              </a:ext>
            </a:extLst>
          </p:cNvPr>
          <p:cNvPicPr>
            <a:picLocks noChangeAspect="1"/>
          </p:cNvPicPr>
          <p:nvPr/>
        </p:nvPicPr>
        <p:blipFill rotWithShape="1">
          <a:blip r:embed="rId2">
            <a:extLst>
              <a:ext uri="{28A0092B-C50C-407E-A947-70E740481C1C}">
                <a14:useLocalDpi xmlns:a14="http://schemas.microsoft.com/office/drawing/2010/main" val="0"/>
              </a:ext>
            </a:extLst>
          </a:blip>
          <a:srcRect r="10488"/>
          <a:stretch/>
        </p:blipFill>
        <p:spPr>
          <a:xfrm rot="15983004">
            <a:off x="996160" y="-612560"/>
            <a:ext cx="3081361" cy="4589869"/>
          </a:xfrm>
          <a:prstGeom prst="rect">
            <a:avLst/>
          </a:prstGeom>
        </p:spPr>
      </p:pic>
      <p:sp>
        <p:nvSpPr>
          <p:cNvPr id="6" name="Afgeronde rechthoek 51">
            <a:extLst>
              <a:ext uri="{FF2B5EF4-FFF2-40B4-BE49-F238E27FC236}">
                <a16:creationId xmlns:a16="http://schemas.microsoft.com/office/drawing/2014/main" id="{329D745C-2AA9-419F-A8D2-C34D44F78B22}"/>
              </a:ext>
            </a:extLst>
          </p:cNvPr>
          <p:cNvSpPr/>
          <p:nvPr/>
        </p:nvSpPr>
        <p:spPr>
          <a:xfrm>
            <a:off x="3231401" y="2991114"/>
            <a:ext cx="2681198" cy="502817"/>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dirty="0">
                <a:solidFill>
                  <a:schemeClr val="tx1"/>
                </a:solidFill>
              </a:rPr>
              <a:t>Zie voorbeelden</a:t>
            </a:r>
          </a:p>
        </p:txBody>
      </p:sp>
      <p:pic>
        <p:nvPicPr>
          <p:cNvPr id="12" name="Afbeelding 11">
            <a:extLst>
              <a:ext uri="{FF2B5EF4-FFF2-40B4-BE49-F238E27FC236}">
                <a16:creationId xmlns:a16="http://schemas.microsoft.com/office/drawing/2014/main" id="{1E900C6E-AECB-48A2-B7D5-E4F61739C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95" t="2715" r="6122" b="6100"/>
          <a:stretch/>
        </p:blipFill>
        <p:spPr>
          <a:xfrm rot="5400000">
            <a:off x="6168394" y="473887"/>
            <a:ext cx="3099216" cy="2422786"/>
          </a:xfrm>
          <a:prstGeom prst="rect">
            <a:avLst/>
          </a:prstGeom>
        </p:spPr>
      </p:pic>
      <p:pic>
        <p:nvPicPr>
          <p:cNvPr id="16" name="Afbeelding 15">
            <a:extLst>
              <a:ext uri="{FF2B5EF4-FFF2-40B4-BE49-F238E27FC236}">
                <a16:creationId xmlns:a16="http://schemas.microsoft.com/office/drawing/2014/main" id="{AD817066-F0C5-4614-AADB-D529F14C4C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76" t="3392" r="2347" b="9116"/>
          <a:stretch/>
        </p:blipFill>
        <p:spPr>
          <a:xfrm>
            <a:off x="0" y="3623112"/>
            <a:ext cx="4433940" cy="3099216"/>
          </a:xfrm>
          <a:prstGeom prst="rect">
            <a:avLst/>
          </a:prstGeom>
        </p:spPr>
      </p:pic>
      <p:pic>
        <p:nvPicPr>
          <p:cNvPr id="17" name="Afbeelding 16">
            <a:extLst>
              <a:ext uri="{FF2B5EF4-FFF2-40B4-BE49-F238E27FC236}">
                <a16:creationId xmlns:a16="http://schemas.microsoft.com/office/drawing/2014/main" id="{070D2CA1-E86F-4CA2-8ECE-0EAE42A9AB6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39"/>
          <a:stretch/>
        </p:blipFill>
        <p:spPr>
          <a:xfrm rot="5400000">
            <a:off x="5176354" y="2746759"/>
            <a:ext cx="3099216" cy="4851923"/>
          </a:xfrm>
          <a:prstGeom prst="rect">
            <a:avLst/>
          </a:prstGeom>
        </p:spPr>
      </p:pic>
    </p:spTree>
    <p:extLst>
      <p:ext uri="{BB962C8B-B14F-4D97-AF65-F5344CB8AC3E}">
        <p14:creationId xmlns:p14="http://schemas.microsoft.com/office/powerpoint/2010/main" val="3352999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FF0000"/>
                </a:solidFill>
              </a:rPr>
              <a:t>Tijdlijn </a:t>
            </a:r>
            <a:endParaRPr lang="nl-NL" dirty="0">
              <a:solidFill>
                <a:srgbClr val="FF0000"/>
              </a:solidFill>
              <a:hlinkClick r:id="rId2">
                <a:extLst>
                  <a:ext uri="{A12FA001-AC4F-418D-AE19-62706E023703}">
                    <ahyp:hlinkClr xmlns:ahyp="http://schemas.microsoft.com/office/drawing/2018/hyperlinkcolor" val="tx"/>
                  </a:ext>
                </a:extLst>
              </a:hlinkClick>
            </a:endParaRPr>
          </a:p>
        </p:txBody>
      </p:sp>
      <p:pic>
        <p:nvPicPr>
          <p:cNvPr id="9" name="Afbeelding 8">
            <a:extLst>
              <a:ext uri="{FF2B5EF4-FFF2-40B4-BE49-F238E27FC236}">
                <a16:creationId xmlns:a16="http://schemas.microsoft.com/office/drawing/2014/main" id="{88F4B1A9-9075-4CA4-B28B-B09C54F95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4846"/>
            <a:ext cx="8229600" cy="5643154"/>
          </a:xfrm>
          <a:prstGeom prst="rect">
            <a:avLst/>
          </a:prstGeom>
        </p:spPr>
      </p:pic>
      <p:sp>
        <p:nvSpPr>
          <p:cNvPr id="3" name="Tekstvak 2">
            <a:extLst>
              <a:ext uri="{FF2B5EF4-FFF2-40B4-BE49-F238E27FC236}">
                <a16:creationId xmlns:a16="http://schemas.microsoft.com/office/drawing/2014/main" id="{217937CC-87D6-4FD2-BDBC-0CD139F7227F}"/>
              </a:ext>
            </a:extLst>
          </p:cNvPr>
          <p:cNvSpPr txBox="1"/>
          <p:nvPr/>
        </p:nvSpPr>
        <p:spPr>
          <a:xfrm>
            <a:off x="5635690" y="401216"/>
            <a:ext cx="305111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dirty="0"/>
              <a:t>Hoe breng je op een beeldende manier verschillende gebeurtenissen met elkaar in </a:t>
            </a:r>
            <a:r>
              <a:rPr lang="nl-NL" dirty="0">
                <a:solidFill>
                  <a:srgbClr val="FF0000"/>
                </a:solidFill>
              </a:rPr>
              <a:t>verband</a:t>
            </a:r>
            <a:r>
              <a:rPr lang="nl-NL" dirty="0"/>
              <a:t>? </a:t>
            </a:r>
          </a:p>
        </p:txBody>
      </p:sp>
      <p:sp>
        <p:nvSpPr>
          <p:cNvPr id="4" name="Tekstvak 3">
            <a:extLst>
              <a:ext uri="{FF2B5EF4-FFF2-40B4-BE49-F238E27FC236}">
                <a16:creationId xmlns:a16="http://schemas.microsoft.com/office/drawing/2014/main" id="{D44B097E-7C6B-45C4-9D36-645E0CF9845C}"/>
              </a:ext>
            </a:extLst>
          </p:cNvPr>
          <p:cNvSpPr txBox="1"/>
          <p:nvPr/>
        </p:nvSpPr>
        <p:spPr>
          <a:xfrm>
            <a:off x="401217" y="5187820"/>
            <a:ext cx="325638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dirty="0"/>
              <a:t>Hoe zorg je ervoor dat je in een oogopslag een </a:t>
            </a:r>
            <a:r>
              <a:rPr lang="nl-NL" dirty="0">
                <a:solidFill>
                  <a:srgbClr val="FF0000"/>
                </a:solidFill>
              </a:rPr>
              <a:t>tijd illustreert</a:t>
            </a:r>
            <a:r>
              <a:rPr lang="nl-NL" dirty="0"/>
              <a:t>? Welke </a:t>
            </a:r>
            <a:r>
              <a:rPr lang="nl-NL" dirty="0">
                <a:solidFill>
                  <a:srgbClr val="FF0000"/>
                </a:solidFill>
              </a:rPr>
              <a:t>kenmerken</a:t>
            </a:r>
            <a:r>
              <a:rPr lang="nl-NL" dirty="0"/>
              <a:t> horen daarbij? (personen, beeldelementen)</a:t>
            </a:r>
          </a:p>
        </p:txBody>
      </p:sp>
      <p:sp>
        <p:nvSpPr>
          <p:cNvPr id="5" name="Tekstvak 4">
            <a:extLst>
              <a:ext uri="{FF2B5EF4-FFF2-40B4-BE49-F238E27FC236}">
                <a16:creationId xmlns:a16="http://schemas.microsoft.com/office/drawing/2014/main" id="{401EDF2C-1633-4128-98F5-A99F6A4B8D40}"/>
              </a:ext>
            </a:extLst>
          </p:cNvPr>
          <p:cNvSpPr txBox="1"/>
          <p:nvPr/>
        </p:nvSpPr>
        <p:spPr>
          <a:xfrm>
            <a:off x="158621" y="384608"/>
            <a:ext cx="349897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nl-NL" dirty="0"/>
              <a:t>Zie voorbeelden in het leerhuis en bestudeer het boek van Peter Goes</a:t>
            </a:r>
          </a:p>
        </p:txBody>
      </p:sp>
    </p:spTree>
    <p:extLst>
      <p:ext uri="{BB962C8B-B14F-4D97-AF65-F5344CB8AC3E}">
        <p14:creationId xmlns:p14="http://schemas.microsoft.com/office/powerpoint/2010/main" val="291885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0658B-C909-4013-AA6A-7A4DE1C3B61B}"/>
              </a:ext>
            </a:extLst>
          </p:cNvPr>
          <p:cNvSpPr>
            <a:spLocks noGrp="1"/>
          </p:cNvSpPr>
          <p:nvPr>
            <p:ph type="title"/>
          </p:nvPr>
        </p:nvSpPr>
        <p:spPr/>
        <p:txBody>
          <a:bodyPr/>
          <a:lstStyle/>
          <a:p>
            <a:r>
              <a:rPr lang="en-US" dirty="0">
                <a:solidFill>
                  <a:schemeClr val="bg1"/>
                </a:solidFill>
              </a:rPr>
              <a:t>Hoe?</a:t>
            </a:r>
            <a:endParaRPr lang="nl-NL" dirty="0">
              <a:solidFill>
                <a:schemeClr val="bg1"/>
              </a:solidFill>
            </a:endParaRPr>
          </a:p>
        </p:txBody>
      </p:sp>
      <p:pic>
        <p:nvPicPr>
          <p:cNvPr id="5" name="Tijdelijke aanduiding voor inhoud 4">
            <a:extLst>
              <a:ext uri="{FF2B5EF4-FFF2-40B4-BE49-F238E27FC236}">
                <a16:creationId xmlns:a16="http://schemas.microsoft.com/office/drawing/2014/main" id="{FAB9AA1C-30F7-4861-AE77-105CDAB866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16843"/>
            <a:ext cx="3394953" cy="4666519"/>
          </a:xfrm>
        </p:spPr>
      </p:pic>
      <p:sp>
        <p:nvSpPr>
          <p:cNvPr id="6" name="Tekstvak 5">
            <a:extLst>
              <a:ext uri="{FF2B5EF4-FFF2-40B4-BE49-F238E27FC236}">
                <a16:creationId xmlns:a16="http://schemas.microsoft.com/office/drawing/2014/main" id="{515754D9-DD1B-41FD-AB91-4B62929C21BA}"/>
              </a:ext>
            </a:extLst>
          </p:cNvPr>
          <p:cNvSpPr txBox="1"/>
          <p:nvPr/>
        </p:nvSpPr>
        <p:spPr>
          <a:xfrm>
            <a:off x="4117167" y="1704459"/>
            <a:ext cx="4037788" cy="513986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accent5"/>
                </a:solidFill>
                <a:effectLst>
                  <a:outerShdw blurRad="38100" dist="38100" dir="2700000" algn="tl">
                    <a:srgbClr val="000000">
                      <a:alpha val="43137"/>
                    </a:srgbClr>
                  </a:outerShdw>
                </a:effectLst>
              </a:rPr>
              <a:t>Duo’s (</a:t>
            </a:r>
            <a:r>
              <a:rPr lang="en-US" sz="2400" dirty="0" err="1">
                <a:solidFill>
                  <a:schemeClr val="accent5"/>
                </a:solidFill>
                <a:effectLst>
                  <a:outerShdw blurRad="38100" dist="38100" dir="2700000" algn="tl">
                    <a:srgbClr val="000000">
                      <a:alpha val="43137"/>
                    </a:srgbClr>
                  </a:outerShdw>
                </a:effectLst>
              </a:rPr>
              <a:t>binnen</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deze</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lesgroep</a:t>
            </a:r>
            <a:r>
              <a:rPr lang="en-US" sz="2400" dirty="0">
                <a:solidFill>
                  <a:schemeClr val="accent5"/>
                </a:solidFill>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en-US" sz="2400" dirty="0" err="1">
                <a:solidFill>
                  <a:schemeClr val="accent5"/>
                </a:solidFill>
                <a:effectLst>
                  <a:outerShdw blurRad="38100" dist="38100" dir="2700000" algn="tl">
                    <a:srgbClr val="000000">
                      <a:alpha val="43137"/>
                    </a:srgbClr>
                  </a:outerShdw>
                </a:effectLst>
              </a:rPr>
              <a:t>Kies</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een</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tijdvak</a:t>
            </a:r>
            <a:endParaRPr lang="en-US" sz="2400" dirty="0">
              <a:solidFill>
                <a:schemeClr val="accent5"/>
              </a:solidFill>
              <a:effectLst>
                <a:outerShdw blurRad="38100" dist="38100" dir="2700000" algn="tl">
                  <a:srgbClr val="000000">
                    <a:alpha val="43137"/>
                  </a:srgbClr>
                </a:outerShdw>
              </a:effectLst>
            </a:endParaRPr>
          </a:p>
          <a:p>
            <a:r>
              <a:rPr lang="en-US" sz="2400" u="sng" dirty="0">
                <a:solidFill>
                  <a:schemeClr val="accent5"/>
                </a:solidFill>
                <a:effectLst>
                  <a:outerShdw blurRad="38100" dist="38100" dir="2700000" algn="tl">
                    <a:srgbClr val="000000">
                      <a:alpha val="43137"/>
                    </a:srgbClr>
                  </a:outerShdw>
                </a:effectLst>
              </a:rPr>
              <a:t>of</a:t>
            </a:r>
          </a:p>
          <a:p>
            <a:pPr marL="285750" indent="-285750">
              <a:buFont typeface="Arial" panose="020B0604020202020204" pitchFamily="34" charset="0"/>
              <a:buChar char="•"/>
            </a:pPr>
            <a:r>
              <a:rPr lang="en-US" sz="2400" dirty="0" err="1">
                <a:solidFill>
                  <a:schemeClr val="accent5"/>
                </a:solidFill>
                <a:effectLst>
                  <a:outerShdw blurRad="38100" dist="38100" dir="2700000" algn="tl">
                    <a:srgbClr val="000000">
                      <a:alpha val="43137"/>
                    </a:srgbClr>
                  </a:outerShdw>
                </a:effectLst>
              </a:rPr>
              <a:t>Kies</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een</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Historische</a:t>
            </a:r>
            <a:r>
              <a:rPr lang="en-US" sz="2400" dirty="0">
                <a:solidFill>
                  <a:schemeClr val="accent5"/>
                </a:solidFill>
                <a:effectLst>
                  <a:outerShdw blurRad="38100" dist="38100" dir="2700000" algn="tl">
                    <a:srgbClr val="000000">
                      <a:alpha val="43137"/>
                    </a:srgbClr>
                  </a:outerShdw>
                </a:effectLst>
              </a:rPr>
              <a:t> Context</a:t>
            </a:r>
          </a:p>
          <a:p>
            <a:pPr marL="285750" indent="-285750">
              <a:buFont typeface="Arial" panose="020B0604020202020204" pitchFamily="34" charset="0"/>
              <a:buChar char="•"/>
            </a:pPr>
            <a:r>
              <a:rPr lang="en-US" sz="2400" dirty="0">
                <a:solidFill>
                  <a:schemeClr val="accent5"/>
                </a:solidFill>
                <a:effectLst>
                  <a:outerShdw blurRad="38100" dist="38100" dir="2700000" algn="tl">
                    <a:srgbClr val="000000">
                      <a:alpha val="43137"/>
                    </a:srgbClr>
                  </a:outerShdw>
                </a:effectLst>
              </a:rPr>
              <a:t>A3-formaat</a:t>
            </a:r>
          </a:p>
          <a:p>
            <a:pPr marL="285750" indent="-285750">
              <a:buFont typeface="Arial" panose="020B0604020202020204" pitchFamily="34" charset="0"/>
              <a:buChar char="•"/>
            </a:pPr>
            <a:r>
              <a:rPr lang="en-US" sz="2400" dirty="0" err="1">
                <a:solidFill>
                  <a:schemeClr val="accent5"/>
                </a:solidFill>
                <a:effectLst>
                  <a:outerShdw blurRad="38100" dist="38100" dir="2700000" algn="tl">
                    <a:srgbClr val="000000">
                      <a:alpha val="43137"/>
                    </a:srgbClr>
                  </a:outerShdw>
                </a:effectLst>
              </a:rPr>
              <a:t>Zoveel</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mogelijk</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6"/>
                </a:solidFill>
                <a:effectLst>
                  <a:outerShdw blurRad="38100" dist="38100" dir="2700000" algn="tl">
                    <a:srgbClr val="000000">
                      <a:alpha val="43137"/>
                    </a:srgbClr>
                  </a:outerShdw>
                </a:effectLst>
              </a:rPr>
              <a:t>beeld</a:t>
            </a:r>
            <a:r>
              <a:rPr lang="en-US" sz="2400" dirty="0">
                <a:solidFill>
                  <a:schemeClr val="accent6"/>
                </a:solidFill>
                <a:effectLst>
                  <a:outerShdw blurRad="38100" dist="38100" dir="2700000" algn="tl">
                    <a:srgbClr val="000000">
                      <a:alpha val="43137"/>
                    </a:srgbClr>
                  </a:outerShdw>
                </a:effectLst>
              </a:rPr>
              <a:t>(</a:t>
            </a:r>
            <a:r>
              <a:rPr lang="en-US" sz="2400" dirty="0" err="1">
                <a:solidFill>
                  <a:schemeClr val="accent6"/>
                </a:solidFill>
                <a:effectLst>
                  <a:outerShdw blurRad="38100" dist="38100" dir="2700000" algn="tl">
                    <a:srgbClr val="000000">
                      <a:alpha val="43137"/>
                    </a:srgbClr>
                  </a:outerShdw>
                </a:effectLst>
              </a:rPr>
              <a:t>elementen</a:t>
            </a:r>
            <a:r>
              <a:rPr lang="en-US" sz="2400" dirty="0">
                <a:solidFill>
                  <a:schemeClr val="accent6"/>
                </a:solidFill>
                <a:effectLst>
                  <a:outerShdw blurRad="38100" dist="38100" dir="2700000" algn="tl">
                    <a:srgbClr val="000000">
                      <a:alpha val="43137"/>
                    </a:srgbClr>
                  </a:outerShdw>
                </a:effectLst>
              </a:rPr>
              <a:t>); </a:t>
            </a:r>
            <a:r>
              <a:rPr lang="en-US" sz="2400" dirty="0" err="1">
                <a:solidFill>
                  <a:schemeClr val="accent6"/>
                </a:solidFill>
                <a:effectLst>
                  <a:outerShdw blurRad="38100" dist="38100" dir="2700000" algn="tl">
                    <a:srgbClr val="000000">
                      <a:alpha val="43137"/>
                    </a:srgbClr>
                  </a:outerShdw>
                </a:effectLst>
              </a:rPr>
              <a:t>zelf</a:t>
            </a:r>
            <a:r>
              <a:rPr lang="en-US" sz="2400" dirty="0">
                <a:solidFill>
                  <a:schemeClr val="accent6"/>
                </a:solidFill>
                <a:effectLst>
                  <a:outerShdw blurRad="38100" dist="38100" dir="2700000" algn="tl">
                    <a:srgbClr val="000000">
                      <a:alpha val="43137"/>
                    </a:srgbClr>
                  </a:outerShdw>
                </a:effectLst>
              </a:rPr>
              <a:t> </a:t>
            </a:r>
            <a:r>
              <a:rPr lang="en-US" sz="2400" dirty="0" err="1">
                <a:solidFill>
                  <a:schemeClr val="accent6"/>
                </a:solidFill>
                <a:effectLst>
                  <a:outerShdw blurRad="38100" dist="38100" dir="2700000" algn="tl">
                    <a:srgbClr val="000000">
                      <a:alpha val="43137"/>
                    </a:srgbClr>
                  </a:outerShdw>
                </a:effectLst>
              </a:rPr>
              <a:t>vormgegeven</a:t>
            </a:r>
            <a:endParaRPr lang="en-US" sz="2400" dirty="0">
              <a:solidFill>
                <a:schemeClr val="accent6"/>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a:solidFill>
                  <a:schemeClr val="accent5"/>
                </a:solidFill>
                <a:effectLst>
                  <a:outerShdw blurRad="38100" dist="38100" dir="2700000" algn="tl">
                    <a:srgbClr val="000000">
                      <a:alpha val="43137"/>
                    </a:srgbClr>
                  </a:outerShdw>
                </a:effectLst>
              </a:rPr>
              <a:t>KA’s </a:t>
            </a:r>
            <a:r>
              <a:rPr lang="en-US" sz="2400" dirty="0" err="1">
                <a:solidFill>
                  <a:schemeClr val="accent5"/>
                </a:solidFill>
                <a:effectLst>
                  <a:outerShdw blurRad="38100" dist="38100" dir="2700000" algn="tl">
                    <a:srgbClr val="000000">
                      <a:alpha val="43137"/>
                    </a:srgbClr>
                  </a:outerShdw>
                </a:effectLst>
              </a:rPr>
              <a:t>en</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begrippen</a:t>
            </a:r>
            <a:endParaRPr lang="en-US" sz="2400" dirty="0">
              <a:solidFill>
                <a:schemeClr val="accent5"/>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400" dirty="0" err="1">
                <a:solidFill>
                  <a:schemeClr val="accent5"/>
                </a:solidFill>
                <a:effectLst>
                  <a:outerShdw blurRad="38100" dist="38100" dir="2700000" algn="tl">
                    <a:srgbClr val="000000">
                      <a:alpha val="43137"/>
                    </a:srgbClr>
                  </a:outerShdw>
                </a:effectLst>
              </a:rPr>
              <a:t>Reflectie</a:t>
            </a:r>
            <a:r>
              <a:rPr lang="en-US" sz="2400" dirty="0">
                <a:solidFill>
                  <a:schemeClr val="accent5"/>
                </a:solidFill>
                <a:effectLst>
                  <a:outerShdw blurRad="38100" dist="38100" dir="2700000" algn="tl">
                    <a:srgbClr val="000000">
                      <a:alpha val="43137"/>
                    </a:srgbClr>
                  </a:outerShdw>
                </a:effectLst>
              </a:rPr>
              <a:t>!</a:t>
            </a:r>
          </a:p>
          <a:p>
            <a:pPr marL="285750" indent="-285750">
              <a:buFont typeface="Arial" panose="020B0604020202020204" pitchFamily="34" charset="0"/>
              <a:buChar char="•"/>
            </a:pPr>
            <a:r>
              <a:rPr lang="en-US" sz="2400" dirty="0" err="1">
                <a:solidFill>
                  <a:schemeClr val="accent5"/>
                </a:solidFill>
                <a:effectLst>
                  <a:outerShdw blurRad="38100" dist="38100" dir="2700000" algn="tl">
                    <a:srgbClr val="000000">
                      <a:alpha val="43137"/>
                    </a:srgbClr>
                  </a:outerShdw>
                </a:effectLst>
              </a:rPr>
              <a:t>Zie</a:t>
            </a:r>
            <a:r>
              <a:rPr lang="en-US" sz="2400" dirty="0">
                <a:solidFill>
                  <a:schemeClr val="accent5"/>
                </a:solidFill>
                <a:effectLst>
                  <a:outerShdw blurRad="38100" dist="38100" dir="2700000" algn="tl">
                    <a:srgbClr val="000000">
                      <a:alpha val="43137"/>
                    </a:srgbClr>
                  </a:outerShdw>
                </a:effectLst>
              </a:rPr>
              <a:t> </a:t>
            </a:r>
            <a:r>
              <a:rPr lang="en-US" sz="2400" dirty="0" err="1">
                <a:solidFill>
                  <a:schemeClr val="accent5"/>
                </a:solidFill>
                <a:effectLst>
                  <a:outerShdw blurRad="38100" dist="38100" dir="2700000" algn="tl">
                    <a:srgbClr val="000000">
                      <a:alpha val="43137"/>
                    </a:srgbClr>
                  </a:outerShdw>
                </a:effectLst>
              </a:rPr>
              <a:t>opdracht</a:t>
            </a:r>
            <a:r>
              <a:rPr lang="en-US" sz="2400" dirty="0">
                <a:solidFill>
                  <a:schemeClr val="accent5"/>
                </a:solidFill>
                <a:effectLst>
                  <a:outerShdw blurRad="38100" dist="38100" dir="2700000" algn="tl">
                    <a:srgbClr val="000000">
                      <a:alpha val="43137"/>
                    </a:srgbClr>
                  </a:outerShdw>
                </a:effectLst>
              </a:rPr>
              <a:t> op Moodle!</a:t>
            </a:r>
          </a:p>
          <a:p>
            <a:pPr marL="742950" lvl="1" indent="-285750">
              <a:buFont typeface="Arial" panose="020B0604020202020204" pitchFamily="34" charset="0"/>
              <a:buChar char="•"/>
            </a:pPr>
            <a:r>
              <a:rPr lang="en-US" sz="2000" i="1" dirty="0" err="1">
                <a:solidFill>
                  <a:schemeClr val="accent5"/>
                </a:solidFill>
                <a:effectLst>
                  <a:outerShdw blurRad="38100" dist="38100" dir="2700000" algn="tl">
                    <a:srgbClr val="000000">
                      <a:alpha val="43137"/>
                    </a:srgbClr>
                  </a:outerShdw>
                </a:effectLst>
              </a:rPr>
              <a:t>Volg</a:t>
            </a:r>
            <a:r>
              <a:rPr lang="en-US" sz="2000" i="1" dirty="0">
                <a:solidFill>
                  <a:schemeClr val="accent5"/>
                </a:solidFill>
                <a:effectLst>
                  <a:outerShdw blurRad="38100" dist="38100" dir="2700000" algn="tl">
                    <a:srgbClr val="000000">
                      <a:alpha val="43137"/>
                    </a:srgbClr>
                  </a:outerShdw>
                </a:effectLst>
              </a:rPr>
              <a:t> het </a:t>
            </a:r>
            <a:r>
              <a:rPr lang="en-US" sz="2000" i="1" dirty="0" err="1">
                <a:solidFill>
                  <a:schemeClr val="accent5"/>
                </a:solidFill>
                <a:effectLst>
                  <a:outerShdw blurRad="38100" dist="38100" dir="2700000" algn="tl">
                    <a:srgbClr val="000000">
                      <a:alpha val="43137"/>
                    </a:srgbClr>
                  </a:outerShdw>
                </a:effectLst>
              </a:rPr>
              <a:t>stappenplan</a:t>
            </a:r>
            <a:endParaRPr lang="en-US" sz="2000" i="1" dirty="0">
              <a:solidFill>
                <a:schemeClr val="accent5"/>
              </a:solidFill>
              <a:effectLst>
                <a:outerShdw blurRad="38100" dist="38100" dir="2700000" algn="tl">
                  <a:srgbClr val="000000">
                    <a:alpha val="43137"/>
                  </a:srgbClr>
                </a:outerShdw>
              </a:effectLst>
            </a:endParaRPr>
          </a:p>
          <a:p>
            <a:pPr marL="742950" lvl="1" indent="-285750">
              <a:buFont typeface="Arial" panose="020B0604020202020204" pitchFamily="34" charset="0"/>
              <a:buChar char="•"/>
            </a:pPr>
            <a:r>
              <a:rPr lang="en-US" sz="2000" i="1" dirty="0" err="1">
                <a:solidFill>
                  <a:schemeClr val="accent5"/>
                </a:solidFill>
                <a:effectLst>
                  <a:outerShdw blurRad="38100" dist="38100" dir="2700000" algn="tl">
                    <a:srgbClr val="000000">
                      <a:alpha val="43137"/>
                    </a:srgbClr>
                  </a:outerShdw>
                </a:effectLst>
              </a:rPr>
              <a:t>Betrek</a:t>
            </a:r>
            <a:r>
              <a:rPr lang="en-US" sz="2000" i="1" dirty="0">
                <a:solidFill>
                  <a:schemeClr val="accent5"/>
                </a:solidFill>
                <a:effectLst>
                  <a:outerShdw blurRad="38100" dist="38100" dir="2700000" algn="tl">
                    <a:srgbClr val="000000">
                      <a:alpha val="43137"/>
                    </a:srgbClr>
                  </a:outerShdw>
                </a:effectLst>
              </a:rPr>
              <a:t> je docent in het </a:t>
            </a:r>
            <a:r>
              <a:rPr lang="en-US" sz="2000" i="1" dirty="0" err="1">
                <a:solidFill>
                  <a:schemeClr val="accent5"/>
                </a:solidFill>
                <a:effectLst>
                  <a:outerShdw blurRad="38100" dist="38100" dir="2700000" algn="tl">
                    <a:srgbClr val="000000">
                      <a:alpha val="43137"/>
                    </a:srgbClr>
                  </a:outerShdw>
                </a:effectLst>
              </a:rPr>
              <a:t>proces</a:t>
            </a:r>
            <a:endParaRPr lang="nl-NL" sz="2000" i="1" dirty="0">
              <a:solidFill>
                <a:schemeClr val="accent5"/>
              </a:solidFill>
              <a:effectLst>
                <a:outerShdw blurRad="38100" dist="38100" dir="2700000" algn="tl">
                  <a:srgbClr val="000000">
                    <a:alpha val="43137"/>
                  </a:srgbClr>
                </a:outerShdw>
              </a:effectLst>
            </a:endParaRPr>
          </a:p>
        </p:txBody>
      </p:sp>
      <p:pic>
        <p:nvPicPr>
          <p:cNvPr id="8" name="Tijdelijke aanduiding voor inhoud 4">
            <a:extLst>
              <a:ext uri="{FF2B5EF4-FFF2-40B4-BE49-F238E27FC236}">
                <a16:creationId xmlns:a16="http://schemas.microsoft.com/office/drawing/2014/main" id="{69B4BFCC-A14E-4733-8689-08D0933CA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144530"/>
            <a:ext cx="3394953" cy="2546215"/>
          </a:xfrm>
          <a:prstGeom prst="rect">
            <a:avLst/>
          </a:prstGeom>
        </p:spPr>
      </p:pic>
    </p:spTree>
    <p:extLst>
      <p:ext uri="{BB962C8B-B14F-4D97-AF65-F5344CB8AC3E}">
        <p14:creationId xmlns:p14="http://schemas.microsoft.com/office/powerpoint/2010/main" val="313414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7FE2FD1-6DFA-462E-84F6-2599B8ED5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87"/>
            <a:ext cx="9144000" cy="6789026"/>
          </a:xfrm>
          <a:prstGeom prst="rect">
            <a:avLst/>
          </a:prstGeom>
        </p:spPr>
      </p:pic>
    </p:spTree>
    <p:extLst>
      <p:ext uri="{BB962C8B-B14F-4D97-AF65-F5344CB8AC3E}">
        <p14:creationId xmlns:p14="http://schemas.microsoft.com/office/powerpoint/2010/main" val="1703212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F0097033-E3D6-43A9-96F2-21EF292E12A7}"/>
              </a:ext>
            </a:extLst>
          </p:cNvPr>
          <p:cNvSpPr txBox="1"/>
          <p:nvPr/>
        </p:nvSpPr>
        <p:spPr>
          <a:xfrm>
            <a:off x="351832" y="135590"/>
            <a:ext cx="6644094" cy="2031325"/>
          </a:xfrm>
          <a:prstGeom prst="rect">
            <a:avLst/>
          </a:prstGeom>
          <a:noFill/>
        </p:spPr>
        <p:txBody>
          <a:bodyPr wrap="square" rtlCol="0">
            <a:spAutoFit/>
          </a:bodyPr>
          <a:lstStyle/>
          <a:p>
            <a:r>
              <a:rPr lang="nl-NL" dirty="0">
                <a:solidFill>
                  <a:schemeClr val="bg1"/>
                </a:solidFill>
              </a:rPr>
              <a:t>Voorbeeld van ‘</a:t>
            </a:r>
            <a:r>
              <a:rPr lang="nl-NL" dirty="0">
                <a:solidFill>
                  <a:srgbClr val="FFC000"/>
                </a:solidFill>
              </a:rPr>
              <a:t>kernbegrippen</a:t>
            </a:r>
            <a:r>
              <a:rPr lang="nl-NL" dirty="0">
                <a:solidFill>
                  <a:schemeClr val="bg1"/>
                </a:solidFill>
              </a:rPr>
              <a:t>’ in beeld gebracht: </a:t>
            </a:r>
          </a:p>
          <a:p>
            <a:endParaRPr lang="nl-NL" dirty="0">
              <a:solidFill>
                <a:schemeClr val="bg1"/>
              </a:solidFill>
            </a:endParaRPr>
          </a:p>
          <a:p>
            <a:r>
              <a:rPr lang="nl-NL" dirty="0">
                <a:solidFill>
                  <a:schemeClr val="bg1"/>
                </a:solidFill>
              </a:rPr>
              <a:t>‘</a:t>
            </a:r>
            <a:r>
              <a:rPr lang="nl-NL" dirty="0">
                <a:solidFill>
                  <a:srgbClr val="FFC000"/>
                </a:solidFill>
              </a:rPr>
              <a:t>handelingsonbekwaamheid</a:t>
            </a:r>
            <a:r>
              <a:rPr lang="nl-NL" dirty="0">
                <a:solidFill>
                  <a:schemeClr val="bg1"/>
                </a:solidFill>
              </a:rPr>
              <a:t>’</a:t>
            </a:r>
          </a:p>
          <a:p>
            <a:r>
              <a:rPr lang="nl-NL">
                <a:solidFill>
                  <a:schemeClr val="bg1"/>
                </a:solidFill>
              </a:rPr>
              <a:t>vrouw </a:t>
            </a:r>
            <a:r>
              <a:rPr lang="nl-NL" dirty="0">
                <a:solidFill>
                  <a:schemeClr val="bg1"/>
                </a:solidFill>
              </a:rPr>
              <a:t>zit aan de ketting van de man, al poetsend gefocust op het huishouden naar het kenmerkende beeld van de feministische vrouw met gespierde arm waarbij de ketting losbreekt van haar nek. </a:t>
            </a:r>
          </a:p>
          <a:p>
            <a:endParaRPr lang="nl-NL" dirty="0"/>
          </a:p>
        </p:txBody>
      </p:sp>
      <p:pic>
        <p:nvPicPr>
          <p:cNvPr id="5" name="Afbeelding 4">
            <a:extLst>
              <a:ext uri="{FF2B5EF4-FFF2-40B4-BE49-F238E27FC236}">
                <a16:creationId xmlns:a16="http://schemas.microsoft.com/office/drawing/2014/main" id="{6CD600BD-D1A8-42DC-8B7B-8D35EF1B05F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65" t="14831" r="5816" b="14965"/>
          <a:stretch/>
        </p:blipFill>
        <p:spPr>
          <a:xfrm>
            <a:off x="415210" y="2043404"/>
            <a:ext cx="8313575" cy="4814596"/>
          </a:xfrm>
          <a:prstGeom prst="rect">
            <a:avLst/>
          </a:prstGeom>
        </p:spPr>
      </p:pic>
      <p:sp>
        <p:nvSpPr>
          <p:cNvPr id="10" name="Ovaal 9">
            <a:extLst>
              <a:ext uri="{FF2B5EF4-FFF2-40B4-BE49-F238E27FC236}">
                <a16:creationId xmlns:a16="http://schemas.microsoft.com/office/drawing/2014/main" id="{60C1809A-91D9-49FA-A124-CA9C2DD53B26}"/>
              </a:ext>
            </a:extLst>
          </p:cNvPr>
          <p:cNvSpPr/>
          <p:nvPr/>
        </p:nvSpPr>
        <p:spPr>
          <a:xfrm>
            <a:off x="3673879" y="3429000"/>
            <a:ext cx="3200400" cy="182413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D2CE5323-6C49-4A68-AE63-B8E500FA7B37}"/>
              </a:ext>
            </a:extLst>
          </p:cNvPr>
          <p:cNvSpPr/>
          <p:nvPr/>
        </p:nvSpPr>
        <p:spPr>
          <a:xfrm>
            <a:off x="288653" y="3600390"/>
            <a:ext cx="3200400" cy="1824135"/>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0000"/>
              </a:solidFill>
            </a:endParaRPr>
          </a:p>
        </p:txBody>
      </p:sp>
    </p:spTree>
    <p:extLst>
      <p:ext uri="{BB962C8B-B14F-4D97-AF65-F5344CB8AC3E}">
        <p14:creationId xmlns:p14="http://schemas.microsoft.com/office/powerpoint/2010/main" val="8333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1463933-54FC-412F-9144-784F019A820E}"/>
              </a:ext>
            </a:extLst>
          </p:cNvPr>
          <p:cNvPicPr>
            <a:picLocks noChangeAspect="1"/>
          </p:cNvPicPr>
          <p:nvPr/>
        </p:nvPicPr>
        <p:blipFill rotWithShape="1">
          <a:blip r:embed="rId2">
            <a:extLst>
              <a:ext uri="{28A0092B-C50C-407E-A947-70E740481C1C}">
                <a14:useLocalDpi xmlns:a14="http://schemas.microsoft.com/office/drawing/2010/main" val="0"/>
              </a:ext>
            </a:extLst>
          </a:blip>
          <a:srcRect l="1651" b="2659"/>
          <a:stretch/>
        </p:blipFill>
        <p:spPr>
          <a:xfrm>
            <a:off x="0" y="0"/>
            <a:ext cx="9273782" cy="6992400"/>
          </a:xfrm>
          <a:prstGeom prst="rect">
            <a:avLst/>
          </a:prstGeom>
        </p:spPr>
      </p:pic>
      <p:sp>
        <p:nvSpPr>
          <p:cNvPr id="4" name="Tekstvak 3">
            <a:extLst>
              <a:ext uri="{FF2B5EF4-FFF2-40B4-BE49-F238E27FC236}">
                <a16:creationId xmlns:a16="http://schemas.microsoft.com/office/drawing/2014/main" id="{04AC75D8-A983-430D-990B-4A175373565A}"/>
              </a:ext>
            </a:extLst>
          </p:cNvPr>
          <p:cNvSpPr txBox="1"/>
          <p:nvPr/>
        </p:nvSpPr>
        <p:spPr>
          <a:xfrm>
            <a:off x="1712167" y="279918"/>
            <a:ext cx="571966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nl-NL" dirty="0"/>
              <a:t>Het gaat er </a:t>
            </a:r>
            <a:r>
              <a:rPr lang="nl-NL" dirty="0">
                <a:solidFill>
                  <a:srgbClr val="FFC000"/>
                </a:solidFill>
              </a:rPr>
              <a:t>NIET</a:t>
            </a:r>
            <a:r>
              <a:rPr lang="nl-NL" dirty="0"/>
              <a:t> om dat je zo fantastisch mooi kunt tekenen, het gaat er </a:t>
            </a:r>
            <a:r>
              <a:rPr lang="nl-NL" dirty="0">
                <a:solidFill>
                  <a:srgbClr val="FFC000"/>
                </a:solidFill>
              </a:rPr>
              <a:t>WEL</a:t>
            </a:r>
            <a:r>
              <a:rPr lang="nl-NL" dirty="0"/>
              <a:t> om dat je verbanden kunt leggen!</a:t>
            </a:r>
          </a:p>
        </p:txBody>
      </p:sp>
      <p:sp>
        <p:nvSpPr>
          <p:cNvPr id="5" name="Afgeronde rechthoek 51">
            <a:extLst>
              <a:ext uri="{FF2B5EF4-FFF2-40B4-BE49-F238E27FC236}">
                <a16:creationId xmlns:a16="http://schemas.microsoft.com/office/drawing/2014/main" id="{B5F126A9-F3A6-4ABF-81ED-D447167DCFE9}"/>
              </a:ext>
            </a:extLst>
          </p:cNvPr>
          <p:cNvSpPr/>
          <p:nvPr/>
        </p:nvSpPr>
        <p:spPr>
          <a:xfrm>
            <a:off x="146626" y="6326673"/>
            <a:ext cx="3706917" cy="502817"/>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chemeClr val="tx1"/>
                </a:solidFill>
              </a:rPr>
              <a:t>HC Duitsland in Europa</a:t>
            </a:r>
          </a:p>
        </p:txBody>
      </p:sp>
    </p:spTree>
    <p:extLst>
      <p:ext uri="{BB962C8B-B14F-4D97-AF65-F5344CB8AC3E}">
        <p14:creationId xmlns:p14="http://schemas.microsoft.com/office/powerpoint/2010/main" val="69972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736F75F-8CAD-4773-A203-2E8ED9CA3775}"/>
              </a:ext>
            </a:extLst>
          </p:cNvPr>
          <p:cNvPicPr>
            <a:picLocks noChangeAspect="1"/>
          </p:cNvPicPr>
          <p:nvPr/>
        </p:nvPicPr>
        <p:blipFill>
          <a:blip r:embed="rId2"/>
          <a:stretch>
            <a:fillRect/>
          </a:stretch>
        </p:blipFill>
        <p:spPr>
          <a:xfrm>
            <a:off x="267142" y="265264"/>
            <a:ext cx="3746150" cy="4185438"/>
          </a:xfrm>
          <a:prstGeom prst="rect">
            <a:avLst/>
          </a:prstGeom>
        </p:spPr>
      </p:pic>
      <p:sp>
        <p:nvSpPr>
          <p:cNvPr id="5" name="Tekstvak 4">
            <a:extLst>
              <a:ext uri="{FF2B5EF4-FFF2-40B4-BE49-F238E27FC236}">
                <a16:creationId xmlns:a16="http://schemas.microsoft.com/office/drawing/2014/main" id="{4D278ECB-F947-4CD3-9921-6564C983C29D}"/>
              </a:ext>
            </a:extLst>
          </p:cNvPr>
          <p:cNvSpPr txBox="1"/>
          <p:nvPr/>
        </p:nvSpPr>
        <p:spPr>
          <a:xfrm>
            <a:off x="267142" y="4941682"/>
            <a:ext cx="432007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nl-NL" u="sng" dirty="0"/>
              <a:t>Let op details / verbanden:</a:t>
            </a:r>
          </a:p>
          <a:p>
            <a:r>
              <a:rPr lang="nl-NL" dirty="0"/>
              <a:t>Vanuit het </a:t>
            </a:r>
            <a:r>
              <a:rPr lang="nl-NL" dirty="0">
                <a:solidFill>
                  <a:srgbClr val="FFC000"/>
                </a:solidFill>
              </a:rPr>
              <a:t>Verdrag van Versailles </a:t>
            </a:r>
            <a:r>
              <a:rPr lang="nl-NL" dirty="0"/>
              <a:t>naar het </a:t>
            </a:r>
            <a:r>
              <a:rPr lang="nl-NL" dirty="0" err="1">
                <a:solidFill>
                  <a:srgbClr val="FFC000"/>
                </a:solidFill>
              </a:rPr>
              <a:t>Dawesplan</a:t>
            </a:r>
            <a:r>
              <a:rPr lang="nl-NL" dirty="0"/>
              <a:t> (pot met geld) naar </a:t>
            </a:r>
            <a:r>
              <a:rPr lang="nl-NL" dirty="0">
                <a:solidFill>
                  <a:srgbClr val="FFC000"/>
                </a:solidFill>
              </a:rPr>
              <a:t>beurskrach</a:t>
            </a:r>
            <a:r>
              <a:rPr lang="nl-NL" dirty="0"/>
              <a:t> (grafiek aandelen) naar opkomst </a:t>
            </a:r>
            <a:r>
              <a:rPr lang="nl-NL" dirty="0">
                <a:solidFill>
                  <a:srgbClr val="FFC000"/>
                </a:solidFill>
              </a:rPr>
              <a:t>Hitler</a:t>
            </a:r>
            <a:r>
              <a:rPr lang="nl-NL" dirty="0">
                <a:solidFill>
                  <a:schemeClr val="bg1"/>
                </a:solidFill>
              </a:rPr>
              <a:t>, de </a:t>
            </a:r>
            <a:r>
              <a:rPr lang="nl-NL" dirty="0">
                <a:solidFill>
                  <a:srgbClr val="FFC000"/>
                </a:solidFill>
              </a:rPr>
              <a:t>Rijksdagbrand </a:t>
            </a:r>
            <a:r>
              <a:rPr lang="nl-NL" dirty="0"/>
              <a:t>(en steeds meer aanhangers)</a:t>
            </a:r>
          </a:p>
        </p:txBody>
      </p:sp>
      <p:pic>
        <p:nvPicPr>
          <p:cNvPr id="6" name="Afbeelding 5">
            <a:extLst>
              <a:ext uri="{FF2B5EF4-FFF2-40B4-BE49-F238E27FC236}">
                <a16:creationId xmlns:a16="http://schemas.microsoft.com/office/drawing/2014/main" id="{EF13EA4C-46C7-4A50-9642-481FCE5E980C}"/>
              </a:ext>
            </a:extLst>
          </p:cNvPr>
          <p:cNvPicPr>
            <a:picLocks noChangeAspect="1"/>
          </p:cNvPicPr>
          <p:nvPr/>
        </p:nvPicPr>
        <p:blipFill>
          <a:blip r:embed="rId3"/>
          <a:stretch>
            <a:fillRect/>
          </a:stretch>
        </p:blipFill>
        <p:spPr>
          <a:xfrm>
            <a:off x="5038533" y="265265"/>
            <a:ext cx="3543067" cy="6153746"/>
          </a:xfrm>
          <a:prstGeom prst="rect">
            <a:avLst/>
          </a:prstGeom>
        </p:spPr>
      </p:pic>
      <p:cxnSp>
        <p:nvCxnSpPr>
          <p:cNvPr id="8" name="Rechte verbindingslijn met pijl 7">
            <a:extLst>
              <a:ext uri="{FF2B5EF4-FFF2-40B4-BE49-F238E27FC236}">
                <a16:creationId xmlns:a16="http://schemas.microsoft.com/office/drawing/2014/main" id="{E2458182-C48A-42E5-9341-C53B841CB948}"/>
              </a:ext>
            </a:extLst>
          </p:cNvPr>
          <p:cNvCxnSpPr>
            <a:cxnSpLocks/>
          </p:cNvCxnSpPr>
          <p:nvPr/>
        </p:nvCxnSpPr>
        <p:spPr>
          <a:xfrm flipV="1">
            <a:off x="1380931" y="3788230"/>
            <a:ext cx="0" cy="107301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7C72E004-13BB-47ED-82CC-3943AAF0287C}"/>
              </a:ext>
            </a:extLst>
          </p:cNvPr>
          <p:cNvCxnSpPr>
            <a:cxnSpLocks/>
          </p:cNvCxnSpPr>
          <p:nvPr/>
        </p:nvCxnSpPr>
        <p:spPr>
          <a:xfrm>
            <a:off x="1558213" y="438990"/>
            <a:ext cx="908180" cy="679579"/>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18E6FEB7-2E6C-41A6-AA6B-A08562D54D1D}"/>
              </a:ext>
            </a:extLst>
          </p:cNvPr>
          <p:cNvCxnSpPr>
            <a:cxnSpLocks/>
          </p:cNvCxnSpPr>
          <p:nvPr/>
        </p:nvCxnSpPr>
        <p:spPr>
          <a:xfrm flipH="1">
            <a:off x="3741576" y="2036076"/>
            <a:ext cx="900982" cy="79110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4FFA74F9-61F5-4810-AFE7-78EE63743749}"/>
              </a:ext>
            </a:extLst>
          </p:cNvPr>
          <p:cNvCxnSpPr>
            <a:cxnSpLocks/>
          </p:cNvCxnSpPr>
          <p:nvPr/>
        </p:nvCxnSpPr>
        <p:spPr>
          <a:xfrm flipV="1">
            <a:off x="4572000" y="2459618"/>
            <a:ext cx="1287077" cy="3623941"/>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40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611A705-64BD-4DAC-BD48-88716D540086}"/>
              </a:ext>
            </a:extLst>
          </p:cNvPr>
          <p:cNvPicPr>
            <a:picLocks noChangeAspect="1"/>
          </p:cNvPicPr>
          <p:nvPr/>
        </p:nvPicPr>
        <p:blipFill rotWithShape="1">
          <a:blip r:embed="rId2"/>
          <a:srcRect t="5403" r="8373" b="1726"/>
          <a:stretch/>
        </p:blipFill>
        <p:spPr>
          <a:xfrm>
            <a:off x="385577" y="223934"/>
            <a:ext cx="8372845" cy="6410132"/>
          </a:xfrm>
          <a:prstGeom prst="rect">
            <a:avLst/>
          </a:prstGeom>
        </p:spPr>
      </p:pic>
    </p:spTree>
    <p:extLst>
      <p:ext uri="{BB962C8B-B14F-4D97-AF65-F5344CB8AC3E}">
        <p14:creationId xmlns:p14="http://schemas.microsoft.com/office/powerpoint/2010/main" val="1086126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B9C232F-DF3A-4B7A-BB07-8667E4F18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9" y="0"/>
            <a:ext cx="9112541" cy="6858000"/>
          </a:xfrm>
          <a:prstGeom prst="rect">
            <a:avLst/>
          </a:prstGeom>
        </p:spPr>
      </p:pic>
    </p:spTree>
    <p:extLst>
      <p:ext uri="{BB962C8B-B14F-4D97-AF65-F5344CB8AC3E}">
        <p14:creationId xmlns:p14="http://schemas.microsoft.com/office/powerpoint/2010/main" val="3116916746"/>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3003</TotalTime>
  <Words>259</Words>
  <Application>Microsoft Macintosh PowerPoint</Application>
  <PresentationFormat>Diavoorstelling (4:3)</PresentationFormat>
  <Paragraphs>31</Paragraphs>
  <Slides>12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12</vt:i4>
      </vt:variant>
    </vt:vector>
  </HeadingPairs>
  <TitlesOfParts>
    <vt:vector size="15" baseType="lpstr">
      <vt:lpstr>Arial</vt:lpstr>
      <vt:lpstr>Calibri</vt:lpstr>
      <vt:lpstr>Office-thema</vt:lpstr>
      <vt:lpstr>5H – periode 3</vt:lpstr>
      <vt:lpstr>Tijdlijn </vt:lpstr>
      <vt:lpstr>Hoe?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docent</dc:creator>
  <cp:lastModifiedBy>Joyce van Os | Maurick College</cp:lastModifiedBy>
  <cp:revision>291</cp:revision>
  <dcterms:created xsi:type="dcterms:W3CDTF">2013-03-24T07:43:51Z</dcterms:created>
  <dcterms:modified xsi:type="dcterms:W3CDTF">2023-04-07T05:54:51Z</dcterms:modified>
</cp:coreProperties>
</file>