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Merriweather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0283eba8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0283eba8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10fa18f1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10fa18f1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53925ee7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53925ee7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53925ee7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53925ee7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10fa18f1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10fa18f1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10fa18f1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810fa18f1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10fa18f1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810fa18f1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0283eba8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0283eba8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0283eba8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0283eba8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Docenten van tevoren vragen: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"/>
              <a:buChar char="-"/>
            </a:pPr>
            <a:r>
              <a:rPr lang="nl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Hoe wordt vormgegeven aan onderwijs over staatsinrichting bij u op school?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"/>
              <a:buChar char="-"/>
            </a:pPr>
            <a:r>
              <a:rPr lang="nl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Meenemen les/werkvorm thema staatsinrichting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10fa18f1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810fa18f1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53925ee7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53925ee7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0283eba8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0283eba8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53925ee7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53925ee7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0283eba8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50283eba8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0c9fc09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0c9fc09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0283eba8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0283eba8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53925ee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53925ee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10fa18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810fa18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geschiedenisendidactiek-nieuw.wp.hum.uu.nl/lesmateriaa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geschiedenisendidactiek.wp.hum.uu.n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325" y="113024"/>
            <a:ext cx="1935248" cy="6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62175" y="1573300"/>
            <a:ext cx="3173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latin typeface="Merriweather"/>
                <a:ea typeface="Merriweather"/>
                <a:cs typeface="Merriweather"/>
                <a:sym typeface="Merriweather"/>
              </a:rPr>
              <a:t>Staatsinrichting en Activerende Didactiek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Nascholing Universiteit Utrecht 21-09-2023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13:30-17:00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425" y="1573299"/>
            <a:ext cx="1528600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l="30253" t="5553" r="16058"/>
          <a:stretch/>
        </p:blipFill>
        <p:spPr>
          <a:xfrm>
            <a:off x="5387250" y="1593950"/>
            <a:ext cx="1544675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5387238" y="3143200"/>
            <a:ext cx="1693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Dr. Jeroen Koch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i="1">
                <a:latin typeface="Merriweather"/>
                <a:ea typeface="Merriweather"/>
                <a:cs typeface="Merriweather"/>
                <a:sym typeface="Merriweather"/>
              </a:rPr>
              <a:t>Historicus en Universitair Docent</a:t>
            </a: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420450" y="3143200"/>
            <a:ext cx="1966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Dr. Hanneke Tuithof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i="1">
                <a:latin typeface="Merriweather"/>
                <a:ea typeface="Merriweather"/>
                <a:cs typeface="Merriweather"/>
                <a:sym typeface="Merriweather"/>
              </a:rPr>
              <a:t>Vakdidacticus</a:t>
            </a: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i="1">
                <a:latin typeface="Merriweather"/>
                <a:ea typeface="Merriweather"/>
                <a:cs typeface="Merriweather"/>
                <a:sym typeface="Merriweather"/>
              </a:rPr>
              <a:t>Geschiedenis</a:t>
            </a: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0150" y="1593950"/>
            <a:ext cx="1528600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2;p13"/>
          <p:cNvSpPr txBox="1"/>
          <p:nvPr/>
        </p:nvSpPr>
        <p:spPr>
          <a:xfrm>
            <a:off x="7227538" y="3101900"/>
            <a:ext cx="1693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Robert Kortus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 i="1">
                <a:latin typeface="Merriweather"/>
                <a:ea typeface="Merriweather"/>
                <a:cs typeface="Merriweather"/>
                <a:sym typeface="Merriweather"/>
              </a:rPr>
              <a:t>Geschiedenisdocent H/V Bovenbouw </a:t>
            </a: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0" y="850925"/>
            <a:ext cx="61731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b="1">
                <a:latin typeface="Merriweather"/>
                <a:ea typeface="Merriweather"/>
                <a:cs typeface="Merriweather"/>
                <a:sym typeface="Merriweather"/>
              </a:rPr>
              <a:t>Koning Willem II, 1840-1849 </a:t>
            </a: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erriweather"/>
                <a:ea typeface="Merriweather"/>
                <a:cs typeface="Merriweather"/>
                <a:sym typeface="Merriweather"/>
              </a:rPr>
              <a:t>‘Populair koningschap’ en dreigend staatsbankroet.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erriweather"/>
                <a:ea typeface="Merriweather"/>
                <a:cs typeface="Merriweather"/>
                <a:sym typeface="Merriweather"/>
              </a:rPr>
              <a:t>1848 Revolutie in Europa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erriweather"/>
                <a:ea typeface="Merriweather"/>
                <a:cs typeface="Merriweather"/>
                <a:sym typeface="Merriweather"/>
              </a:rPr>
              <a:t>Het ‘Systeem Willem I’ overwonnen: de grondwetsherziening van 1848.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erriweather"/>
                <a:ea typeface="Merriweather"/>
                <a:cs typeface="Merriweather"/>
                <a:sym typeface="Merriweather"/>
              </a:rPr>
              <a:t>De Nederlandse Roi-Citoyen: koning op voorwaarden van de liberale burgerij.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latin typeface="Merriweather"/>
                <a:ea typeface="Merriweather"/>
                <a:cs typeface="Merriweather"/>
                <a:sym typeface="Merriweather"/>
              </a:rPr>
              <a:t>Willem I, Willem II en Willem III als ‘burgerkoningen’.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3100" y="748482"/>
            <a:ext cx="2871425" cy="439501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98350" y="101025"/>
            <a:ext cx="824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Machtsstrijd tussen Oranje en het volk, 1795-1848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98350" y="101025"/>
            <a:ext cx="824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Het Mysterie van 1848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0025" y="17388"/>
            <a:ext cx="1479176" cy="22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5">
            <a:alphaModFix/>
          </a:blip>
          <a:srcRect l="-770" r="769"/>
          <a:stretch/>
        </p:blipFill>
        <p:spPr>
          <a:xfrm>
            <a:off x="4190100" y="2357450"/>
            <a:ext cx="4864675" cy="256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90775" y="907225"/>
            <a:ext cx="40458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Mysteriewerkvorm bovenbouw havo/vwo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2 lessen OF Praktische Opdracht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Gebaseerd op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koningsbiografieën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Bekijk samen de werkvorm.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Wat is er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activerend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aan deze werkvorm?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Zou jij deze werkvorm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zelf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(op een aangepaste wijze)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gebruiken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in de klas?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Wat kan je met deze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bronnenselectie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nog meer doen?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4" y="168275"/>
            <a:ext cx="1296075" cy="21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/>
          <p:nvPr/>
        </p:nvSpPr>
        <p:spPr>
          <a:xfrm>
            <a:off x="5868075" y="1048325"/>
            <a:ext cx="1041000" cy="61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90775" y="7575"/>
            <a:ext cx="8244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latin typeface="Merriweather"/>
                <a:ea typeface="Merriweather"/>
                <a:cs typeface="Merriweather"/>
                <a:sym typeface="Merriweather"/>
              </a:rPr>
              <a:t>De Constitutionele gevolgen van de Luxemburgse Kwestie 1848-1870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44775" y="1035025"/>
            <a:ext cx="56559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Koning Willem III en Thorbecke (1)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Thorbecke’s herziene grondwet van 1848. Artikel 53: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‘De Koning is onschendbaar, de ministers zijn verantwoordelijk.’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Liberalisme als ‘de kunst van het scheiden’.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‘Het beginsel van leven en wasdom’: de natie als functioneel verband.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Thorbecke’s ‘dubbeldualisme’: Koning, Kabinet, Kamer.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8275" y="916650"/>
            <a:ext cx="3113226" cy="3718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90775" y="7575"/>
            <a:ext cx="8244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latin typeface="Merriweather"/>
                <a:ea typeface="Merriweather"/>
                <a:cs typeface="Merriweather"/>
                <a:sym typeface="Merriweather"/>
              </a:rPr>
              <a:t>De Constitutionele gevolgen van de Luxemburgse Kwestie 1848-1870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0" y="812725"/>
            <a:ext cx="90153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Koning Willem III en Thorbecke (2)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Intermezzo: Het verhaal van de grondwet. Zoeken naar wij. De grondwet als ‘levend recht’.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Thorbeckes ‘organieke wetten’: kieswet, gemeentewet en provinciewet, het moderne staatsbestel van Nederland.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Grondrechten: het herstel van de Bisschoppelijke hiërarchie en de Aprilbeweging.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Willem III, de liberalen en de conservatieve camarilla.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Koning en de Kamer: (1) de benoeming van een gouverneur-generaal; (2) neutraal temidden van de grote mogendheden: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de Luxemburgse crisis.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Constitutionele gevolgen: (1) van ‘dubbeldualisme’ naar parlementaire democratie; (2) het ‘efficiënte’ en het ‘waardige’ deel van de staat.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90775" y="7575"/>
            <a:ext cx="8244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latin typeface="Merriweather"/>
                <a:ea typeface="Merriweather"/>
                <a:cs typeface="Merriweather"/>
                <a:sym typeface="Merriweather"/>
              </a:rPr>
              <a:t>De Constitutionele gevolgen van de Luxemburgse Kwestie 1848-1870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0" y="922175"/>
            <a:ext cx="58797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Ornament van de staat (1)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monarchie tussen Restauratie en Fin de Siècle: van fundament naar ornament van de staat.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Constitutionele ontwikkelingen na 1875: ‘De staat doordringt de maatschappij en de maatschappij doordringt de staat’: (1) leerplicht, dienstplicht, belastingplicht versus geleidelijk ruimer wordend kiesrecht; (2) informatievoorsprong van de staat tegenover vrije pers; (3) partijvorming: liberalen, confessionelen en socialisten.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monarchie als bovenpartijdig integratiepunt. 1886: maatschappelijke onrust, palingoproer &amp; doleantie. 1887: ‘Koning Gorilla’ wordt 70, prinsessendag... koninginnedag.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7025" y="922175"/>
            <a:ext cx="2831733" cy="399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90775" y="7575"/>
            <a:ext cx="8244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latin typeface="Merriweather"/>
                <a:ea typeface="Merriweather"/>
                <a:cs typeface="Merriweather"/>
                <a:sym typeface="Merriweather"/>
              </a:rPr>
              <a:t>De Constitutionele gevolgen van de Luxemburgse Kwestie 1848-1870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0" y="812725"/>
            <a:ext cx="6735300" cy="5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Ornament van de staat (2)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‘Een familie op de troon’. Het koninklijk gezin als voorbeeld voor de nationale burgerij.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De Koning is van de natie.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Staatshoofd bij de gratie van de natie.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Verdere staatsrechtelijke vormgeving: sociale rechten (pensioen, arbeidsongevallenverzekering). Grondwetsherziening van 1917: onderwijspacificatie, algemeen mannenkiesrecht, evenredige vertegenwoordiging. In 1919/22 kiesrecht voor vrouwen.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Leden van het koninklijk huis als ‘geboren celebrities’ De staatsrechtelijke onschendbaarheid van de Koning is aangevuld met een ‘culturele’ onschendbaarheid van alle royalty.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98350" y="101025"/>
            <a:ext cx="723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Begrippen Tekenen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90775" y="820675"/>
            <a:ext cx="40347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In groepjes van 3: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lphaUcPeriod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Schrijf minstens 12 abstracte begrippen op die te maken hebben met staatsinrichting.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Bijvoorbeeld: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Grondwetswijziging 1848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Recht van amendement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Ministeriële Verantwoordelijkheid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Liberalisme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Kabinet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-"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Parlement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4651875" y="1097725"/>
            <a:ext cx="40347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latin typeface="Merriweather"/>
                <a:ea typeface="Merriweather"/>
                <a:cs typeface="Merriweather"/>
                <a:sym typeface="Merriweather"/>
              </a:rPr>
              <a:t>B.</a:t>
            </a: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 Geef de begrippen aan de spelleider. De spelleider verdeelt de begrippen onder alle groepjes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latin typeface="Merriweather"/>
                <a:ea typeface="Merriweather"/>
                <a:cs typeface="Merriweather"/>
                <a:sym typeface="Merriweather"/>
              </a:rPr>
              <a:t>C.</a:t>
            </a: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 Wijs binnen je groepje een tekenaar en raders aan. Het groepje dat als eerste 3 getekende begrippen weet te raden, krijgt een punt.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Merriweather"/>
                <a:ea typeface="Merriweather"/>
                <a:cs typeface="Merriweather"/>
                <a:sym typeface="Merriweather"/>
              </a:rPr>
              <a:t>Herhaal.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98350" y="101025"/>
            <a:ext cx="723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Uitwisseling	Lesmateriaal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55800" y="864150"/>
            <a:ext cx="4406400" cy="5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b="1">
                <a:latin typeface="Merriweather"/>
                <a:ea typeface="Merriweather"/>
                <a:cs typeface="Merriweather"/>
                <a:sym typeface="Merriweather"/>
              </a:rPr>
              <a:t>Lesmateriaal-Speeddates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5 minuten per ‘’koppel’’ om het eigen meegenomen lesmateriaal toe te lichten.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Na 5 minuten → doorwisselen en herhalen.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Klassikaal </a:t>
            </a:r>
            <a:r>
              <a:rPr lang="nl" sz="1600" b="1">
                <a:latin typeface="Merriweather"/>
                <a:ea typeface="Merriweather"/>
                <a:cs typeface="Merriweather"/>
                <a:sym typeface="Merriweather"/>
              </a:rPr>
              <a:t>bespreken. 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Al het meegenomen lesmateriaal zal beschikbaar worden gesteld op de ‘Geschiedenis en Didactiek’ website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https://geschiedenisendidactiek-nieuw.wp.hum.uu.nl/lesmateriaal/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50" y="3406075"/>
            <a:ext cx="4687376" cy="11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6">
            <a:alphaModFix/>
          </a:blip>
          <a:srcRect l="2950" r="-2950"/>
          <a:stretch/>
        </p:blipFill>
        <p:spPr>
          <a:xfrm>
            <a:off x="5188375" y="945500"/>
            <a:ext cx="3113224" cy="20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98350" y="101025"/>
            <a:ext cx="723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Uitwisseling	PTA’s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55800" y="864150"/>
            <a:ext cx="44064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b="1">
                <a:latin typeface="Merriweather"/>
                <a:ea typeface="Merriweather"/>
                <a:cs typeface="Merriweather"/>
                <a:sym typeface="Merriweather"/>
              </a:rPr>
              <a:t>Lesmateriaal-Speeddates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5 minuten per ‘’koppel’’ om het eigen meegenomen PTA toe te lichten.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Na 5 minuten → doorwisselen en herhalen.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latin typeface="Merriweather"/>
                <a:ea typeface="Merriweather"/>
                <a:cs typeface="Merriweather"/>
                <a:sym typeface="Merriweather"/>
              </a:rPr>
              <a:t>Klassikaal </a:t>
            </a:r>
            <a:r>
              <a:rPr lang="nl" sz="1600" b="1">
                <a:latin typeface="Merriweather"/>
                <a:ea typeface="Merriweather"/>
                <a:cs typeface="Merriweather"/>
                <a:sym typeface="Merriweather"/>
              </a:rPr>
              <a:t>bespreken. 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Al het meegenomen lesmateriaal zal beschikbaar worden gesteld op de ‘Geschiedenis en Didactiek’ website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https://geschiedenisendidactiek.wp.hum.uu.nl/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50" y="3406075"/>
            <a:ext cx="4687376" cy="11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6">
            <a:alphaModFix/>
          </a:blip>
          <a:srcRect l="2950" r="-2950"/>
          <a:stretch/>
        </p:blipFill>
        <p:spPr>
          <a:xfrm>
            <a:off x="5188375" y="945500"/>
            <a:ext cx="3113224" cy="20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325" y="113024"/>
            <a:ext cx="1935248" cy="6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/>
          <p:nvPr/>
        </p:nvSpPr>
        <p:spPr>
          <a:xfrm>
            <a:off x="192775" y="1947925"/>
            <a:ext cx="3173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latin typeface="Merriweather"/>
                <a:ea typeface="Merriweather"/>
                <a:cs typeface="Merriweather"/>
                <a:sym typeface="Merriweather"/>
              </a:rPr>
              <a:t>Bedankt voor jullie aanwezigheid!</a:t>
            </a:r>
            <a:endParaRPr sz="21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425" y="1573299"/>
            <a:ext cx="1528600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5">
            <a:alphaModFix/>
          </a:blip>
          <a:srcRect l="30253" t="5553" r="16058"/>
          <a:stretch/>
        </p:blipFill>
        <p:spPr>
          <a:xfrm>
            <a:off x="5387250" y="1593950"/>
            <a:ext cx="1544675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" name="Google Shape;252;p31"/>
          <p:cNvSpPr txBox="1"/>
          <p:nvPr/>
        </p:nvSpPr>
        <p:spPr>
          <a:xfrm>
            <a:off x="5387238" y="3143200"/>
            <a:ext cx="169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Dr. Jeroen Koch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3420450" y="3143200"/>
            <a:ext cx="196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Dr. Hanneke Tuithof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0150" y="1593950"/>
            <a:ext cx="1528600" cy="1528600"/>
          </a:xfrm>
          <a:prstGeom prst="rect">
            <a:avLst/>
          </a:prstGeom>
          <a:noFill/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31"/>
          <p:cNvSpPr txBox="1"/>
          <p:nvPr/>
        </p:nvSpPr>
        <p:spPr>
          <a:xfrm>
            <a:off x="7227538" y="3101900"/>
            <a:ext cx="169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Robert Kortus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8088" y="3430700"/>
            <a:ext cx="2222925" cy="14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98350" y="101025"/>
            <a:ext cx="386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Programma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675" y="1620787"/>
            <a:ext cx="1824551" cy="278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b="50206"/>
          <a:stretch/>
        </p:blipFill>
        <p:spPr>
          <a:xfrm>
            <a:off x="7182101" y="1459176"/>
            <a:ext cx="2048900" cy="181295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98350" y="1765613"/>
            <a:ext cx="5536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13:30-13:45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Welkom en Introductie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13:45-14:00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Act Werkvorm (voorkennis)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14:00-14:45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College ‘Machtsstrijd Oranje/Volk’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14:45-15:00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Werkvorm Mysterie 1848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15:00-15:15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Pauze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15:15-16:00	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College ‘De Luxemburgse Kwestie’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16:00-16:15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Act Werkvorm (verwerking)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16:15-17:00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	Vragen/Uitwisseling werkvormen/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PTA’s	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98350" y="101025"/>
            <a:ext cx="723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Introductie - Wie Staat er voor ons?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98350" y="1755638"/>
            <a:ext cx="47007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Char char="-"/>
            </a:pPr>
            <a:r>
              <a:rPr lang="nl" sz="2100">
                <a:latin typeface="Merriweather"/>
                <a:ea typeface="Merriweather"/>
                <a:cs typeface="Merriweather"/>
                <a:sym typeface="Merriweather"/>
              </a:rPr>
              <a:t>Introduceer jezelf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lang="nl" sz="2100" i="1">
                <a:latin typeface="Merriweather"/>
                <a:ea typeface="Merriweather"/>
                <a:cs typeface="Merriweather"/>
                <a:sym typeface="Merriweather"/>
              </a:rPr>
              <a:t>Werkplek, klassen</a:t>
            </a:r>
            <a:endParaRPr sz="2100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erriweather"/>
              <a:buChar char="-"/>
            </a:pPr>
            <a:r>
              <a:rPr lang="nl" sz="2100">
                <a:latin typeface="Merriweather"/>
                <a:ea typeface="Merriweather"/>
                <a:cs typeface="Merriweather"/>
                <a:sym typeface="Merriweather"/>
              </a:rPr>
              <a:t>Noem en verklaar je favoriete Nederlandse staatsvrouw/staatsman</a:t>
            </a: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l="17612" t="1990" r="12216" b="-1990"/>
          <a:stretch/>
        </p:blipFill>
        <p:spPr>
          <a:xfrm>
            <a:off x="5158775" y="1441400"/>
            <a:ext cx="3597401" cy="307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98350" y="101025"/>
            <a:ext cx="8007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Introductie - Staatsinrichting Relevant?!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90775" y="945500"/>
            <a:ext cx="5536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Staatsinrichting inherent onderdeel CE Vmbo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lang="nl" i="1">
                <a:latin typeface="Merriweather"/>
                <a:ea typeface="Merriweather"/>
                <a:cs typeface="Merriweather"/>
                <a:sym typeface="Merriweather"/>
              </a:rPr>
              <a:t>Nadruk op </a:t>
            </a:r>
            <a:r>
              <a:rPr lang="nl" b="1" i="1">
                <a:latin typeface="Merriweather"/>
                <a:ea typeface="Merriweather"/>
                <a:cs typeface="Merriweather"/>
                <a:sym typeface="Merriweather"/>
              </a:rPr>
              <a:t>werking</a:t>
            </a:r>
            <a:r>
              <a:rPr lang="nl" i="1">
                <a:latin typeface="Merriweather"/>
                <a:ea typeface="Merriweather"/>
                <a:cs typeface="Merriweather"/>
                <a:sym typeface="Merriweather"/>
              </a:rPr>
              <a:t> Staat</a:t>
            </a:r>
            <a:endParaRPr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Staatsinrichting onderdeel SE Havo/Vwo (Domein D)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lang="nl" i="1">
                <a:latin typeface="Merriweather"/>
                <a:ea typeface="Merriweather"/>
                <a:cs typeface="Merriweather"/>
                <a:sym typeface="Merriweather"/>
              </a:rPr>
              <a:t>Nadruk op </a:t>
            </a:r>
            <a:r>
              <a:rPr lang="nl" b="1" i="1">
                <a:latin typeface="Merriweather"/>
                <a:ea typeface="Merriweather"/>
                <a:cs typeface="Merriweather"/>
                <a:sym typeface="Merriweather"/>
              </a:rPr>
              <a:t>wording </a:t>
            </a:r>
            <a:r>
              <a:rPr lang="nl" i="1">
                <a:latin typeface="Merriweather"/>
                <a:ea typeface="Merriweather"/>
                <a:cs typeface="Merriweather"/>
                <a:sym typeface="Merriweather"/>
              </a:rPr>
              <a:t>Staat</a:t>
            </a:r>
            <a:endParaRPr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Verschillende onderzoeken wijzen uit dat leerlingen van alle geschiedenisonderwerpen het </a:t>
            </a:r>
            <a:r>
              <a:rPr lang="nl" b="1">
                <a:latin typeface="Merriweather"/>
                <a:ea typeface="Merriweather"/>
                <a:cs typeface="Merriweather"/>
                <a:sym typeface="Merriweather"/>
              </a:rPr>
              <a:t>minst geïnteresseerd</a:t>
            </a: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 zijn in </a:t>
            </a:r>
            <a:r>
              <a:rPr lang="nl" b="1">
                <a:latin typeface="Merriweather"/>
                <a:ea typeface="Merriweather"/>
                <a:cs typeface="Merriweather"/>
                <a:sym typeface="Merriweather"/>
              </a:rPr>
              <a:t>abstracte thema’s</a:t>
            </a: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 die horen bij staatsinrichting (Wilschut, Kaap, Angvik)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Dit is </a:t>
            </a:r>
            <a:r>
              <a:rPr lang="nl" b="1">
                <a:latin typeface="Merriweather"/>
                <a:ea typeface="Merriweather"/>
                <a:cs typeface="Merriweather"/>
                <a:sym typeface="Merriweather"/>
              </a:rPr>
              <a:t>problematisch</a:t>
            </a: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Merriweather"/>
                <a:ea typeface="Merriweather"/>
                <a:cs typeface="Merriweather"/>
                <a:sym typeface="Merriweather"/>
              </a:rPr>
              <a:t>Verslechtering leerhouding en leerprestaties maar ook ongezond voor moderne democratie/democratisch burgerschap wegens onwetendheid en desinteresse in/van het democratische proces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l="50956" t="33687" r="8180" b="50924"/>
          <a:stretch/>
        </p:blipFill>
        <p:spPr>
          <a:xfrm>
            <a:off x="4572000" y="686622"/>
            <a:ext cx="4019824" cy="81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5">
            <a:alphaModFix/>
          </a:blip>
          <a:srcRect l="35391" t="44327" r="36236" b="39179"/>
          <a:stretch/>
        </p:blipFill>
        <p:spPr>
          <a:xfrm>
            <a:off x="6115000" y="1516450"/>
            <a:ext cx="2991173" cy="9418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2292129" y="3418724"/>
            <a:ext cx="476700" cy="340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4226" y="2742075"/>
            <a:ext cx="2776598" cy="231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900" y="2468650"/>
            <a:ext cx="4147276" cy="2468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98350" y="101025"/>
            <a:ext cx="792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Introductie - Waarom deze workshop?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90775" y="907225"/>
            <a:ext cx="5536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Handgrepen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bieden om staatsinrichting op een inhoudelijk verantwoorde en motiverende wijze te doceren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Inhoudelijk 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component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Didactisch 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component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Als docenten bevinden we ons in een blijvende zoektocht naar afwisselende manieren om onze leerlingen te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motiveren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Activerende Didactiek 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kan motivatie van leerlingen bevorderen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4045" y="299700"/>
            <a:ext cx="1914900" cy="21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52950" y="101025"/>
            <a:ext cx="792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Introductie - Activerende Didactiek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39975" y="794500"/>
            <a:ext cx="55368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Activerende Didactiek 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kan motivatie van leerlingen bevorderen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Gedeelde Sturing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Leren zichtbaar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Sluit aan op beginsituatie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Gericht op afwisseling werkvormen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Activerende Didactiek voldoet aan de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drie basisbehoeften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(Deci en Ryan) van leerlingen aan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AutoNum type="arabicPeriod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Autonomie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AutoNum type="arabicPeriod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Relatie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AutoNum type="arabicPeriod"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Competentie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Activerende Didactiek kan op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simpele </a:t>
            </a: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manieren verwerkt worden in lessen en opdrachten.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</a:blip>
          <a:srcRect b="50206"/>
          <a:stretch/>
        </p:blipFill>
        <p:spPr>
          <a:xfrm>
            <a:off x="6485300" y="794500"/>
            <a:ext cx="2658701" cy="23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0922" y="2932700"/>
            <a:ext cx="2219453" cy="20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98350" y="101025"/>
            <a:ext cx="723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Welke Afbeelding Weg?					(DDU)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75" y="763875"/>
            <a:ext cx="2927250" cy="432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0575" y="763875"/>
            <a:ext cx="2822847" cy="43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5975" y="763875"/>
            <a:ext cx="2967828" cy="432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98350" y="101025"/>
            <a:ext cx="824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Machtsstrijd tussen Oranje en het volk, 1795-1848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0" y="900675"/>
            <a:ext cx="89535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Revolutie en Restauratie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erfenis van de revolutie(s): (1) constitutie, koningsmoord, Napoleon; (2) meer en meer samenvallen van staat, natie, territorium en, eventueel, koningshuis.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Koningen van de Restauratie: verdreven door ‘het volk’, in hun macht hersteld door de mogendheden. De monarchie als deel van de conservatieve ideologie.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staatsrechtelijke vraag van ‘de lange negentiende eeuw’ (1789-1914): </a:t>
            </a: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is de natie van de koning of is de koning van de natie? 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De natie als republiek van vrije en gelijke burgers versus de natie als de kinderen van de ‘vader-koning’.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latin typeface="Merriweather"/>
                <a:ea typeface="Merriweather"/>
                <a:cs typeface="Merriweather"/>
                <a:sym typeface="Merriweather"/>
              </a:rPr>
              <a:t>Legitimiteitsbeginsel of machtspolitiek? Het ‘monarchistische principe’, de ‘witte internationale’ en de mogendheden.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0" y="7575"/>
            <a:ext cx="9144000" cy="756300"/>
          </a:xfrm>
          <a:prstGeom prst="rect">
            <a:avLst/>
          </a:prstGeom>
          <a:solidFill>
            <a:srgbClr val="FBBF23"/>
          </a:solidFill>
          <a:ln w="9525" cap="flat" cmpd="sng">
            <a:solidFill>
              <a:srgbClr val="FBB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r="65969"/>
          <a:stretch/>
        </p:blipFill>
        <p:spPr>
          <a:xfrm>
            <a:off x="8448050" y="79388"/>
            <a:ext cx="658126" cy="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90775" y="945500"/>
            <a:ext cx="56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0" y="763875"/>
            <a:ext cx="6705600" cy="5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latin typeface="Merriweather"/>
                <a:ea typeface="Merriweather"/>
                <a:cs typeface="Merriweather"/>
                <a:sym typeface="Merriweather"/>
              </a:rPr>
              <a:t>Koning Willem I, 1813/1815-1840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De grondwet van 1814 en de grondwetsherziening van 1815; </a:t>
            </a:r>
            <a:r>
              <a:rPr lang="nl" sz="1300" b="1">
                <a:latin typeface="Merriweather"/>
                <a:ea typeface="Merriweather"/>
                <a:cs typeface="Merriweather"/>
                <a:sym typeface="Merriweather"/>
              </a:rPr>
              <a:t>spreiding van macht en verantwoordelijkheid.</a:t>
            </a:r>
            <a:endParaRPr sz="13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‘Institutionele onttrekking’: de tienjarige begroting, Koninklijke Besluiten, het conflictenbesluit; artikel 73 (1815): ‘Le Roi décide seul; de Koning alleen besluit’.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Centralisatiepolitiek (‘amalgamering’): staatsschuld, taalwetten, kerkpolitiek.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‘Herstel der grieven’. De grondwet van 1815 als middel van verzet (petitierecht) en als programma voor hervorming (burgervrijheden). De Zuid-Nederlandse petitiebeweging; het monsterverbond tussen rooms-katholieken en liberalen, 1828-1830.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1830 Revolutie in Europa. 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Een grondwet tegen Willem I: de Belgische constitutie van 1830/31. De ‘Koning der Nederlanden’ en de ‘Koning der Belgen’.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latin typeface="Merriweather"/>
                <a:ea typeface="Merriweather"/>
                <a:cs typeface="Merriweather"/>
                <a:sym typeface="Merriweather"/>
              </a:rPr>
              <a:t>Nog een grondwet tegen Willem I: de grondwetsherziening van 1840.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600" y="1171800"/>
            <a:ext cx="2438076" cy="359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98350" y="101025"/>
            <a:ext cx="824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>
                <a:latin typeface="Merriweather"/>
                <a:ea typeface="Merriweather"/>
                <a:cs typeface="Merriweather"/>
                <a:sym typeface="Merriweather"/>
              </a:rPr>
              <a:t>Machtsstrijd tussen Oranje en het volk, 1795-1848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1375</Words>
  <Application>Microsoft Macintosh PowerPoint</Application>
  <PresentationFormat>Diavoorstelling (16:9)</PresentationFormat>
  <Paragraphs>252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Merriweather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Tuithof, M. (Mike)</cp:lastModifiedBy>
  <cp:revision>1</cp:revision>
  <dcterms:modified xsi:type="dcterms:W3CDTF">2023-09-29T14:24:48Z</dcterms:modified>
</cp:coreProperties>
</file>