
<file path=[Content_Types].xml><?xml version="1.0" encoding="utf-8"?>
<Types xmlns="http://schemas.openxmlformats.org/package/2006/content-types">
  <Default Extension="fntdata" ContentType="application/x-fontdata"/>
  <Default Extension="jfif" ContentType="image/jpeg"/>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7"/>
  </p:notesMasterIdLst>
  <p:sldIdLst>
    <p:sldId id="256" r:id="rId2"/>
    <p:sldId id="257" r:id="rId3"/>
    <p:sldId id="269" r:id="rId4"/>
    <p:sldId id="277" r:id="rId5"/>
    <p:sldId id="274" r:id="rId6"/>
    <p:sldId id="271" r:id="rId7"/>
    <p:sldId id="273" r:id="rId8"/>
    <p:sldId id="272" r:id="rId9"/>
    <p:sldId id="276" r:id="rId10"/>
    <p:sldId id="259" r:id="rId11"/>
    <p:sldId id="260" r:id="rId12"/>
    <p:sldId id="270" r:id="rId13"/>
    <p:sldId id="264" r:id="rId14"/>
    <p:sldId id="266" r:id="rId15"/>
    <p:sldId id="275" r:id="rId16"/>
  </p:sldIdLst>
  <p:sldSz cx="9144000" cy="5143500" type="screen16x9"/>
  <p:notesSz cx="6858000" cy="9144000"/>
  <p:embeddedFontLst>
    <p:embeddedFont>
      <p:font typeface="Merriweather" pitchFamily="2" charset="77"/>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744"/>
  </p:normalViewPr>
  <p:slideViewPr>
    <p:cSldViewPr snapToGrid="0">
      <p:cViewPr varScale="1">
        <p:scale>
          <a:sx n="154" d="100"/>
          <a:sy n="154" d="100"/>
        </p:scale>
        <p:origin x="984" y="19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50283eba8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50283eba8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553925ee7a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553925ee7a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50283eba81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50283eba81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50283eba81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50283eba81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9933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553925ee7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553925ee7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50283eba81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250283eba81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50283eba8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50283eba8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55378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50283eba81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50283eba81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5019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50283eba81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50283eba81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9238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50283eba81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50283eba81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7490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50283eba81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50283eba81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0891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50283eba81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50283eba81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7228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50283eba81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50283eba81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2637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50283eba81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50283eba81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1700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nl"/>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fif"/><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jfif"/><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video" Target="https://www.youtube.com/embed/iDE8sM3zKLk?feature=oembed" TargetMode="External"/><Relationship Id="rId5" Type="http://schemas.openxmlformats.org/officeDocument/2006/relationships/image" Target="../media/image19.jpe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31456" y="0"/>
            <a:ext cx="9144000" cy="5143500"/>
          </a:xfrm>
          <a:prstGeom prst="rect">
            <a:avLst/>
          </a:prstGeom>
          <a:solidFill>
            <a:srgbClr val="FBBF23"/>
          </a:solidFill>
          <a:ln w="9525" cap="flat" cmpd="sng">
            <a:solidFill>
              <a:srgbClr val="FBBF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 name="Google Shape;55;p13"/>
          <p:cNvPicPr preferRelativeResize="0"/>
          <p:nvPr/>
        </p:nvPicPr>
        <p:blipFill>
          <a:blip r:embed="rId3">
            <a:alphaModFix/>
          </a:blip>
          <a:stretch>
            <a:fillRect/>
          </a:stretch>
        </p:blipFill>
        <p:spPr>
          <a:xfrm>
            <a:off x="7005325" y="113024"/>
            <a:ext cx="1935248" cy="613125"/>
          </a:xfrm>
          <a:prstGeom prst="rect">
            <a:avLst/>
          </a:prstGeom>
          <a:noFill/>
          <a:ln>
            <a:noFill/>
          </a:ln>
        </p:spPr>
      </p:pic>
      <p:sp>
        <p:nvSpPr>
          <p:cNvPr id="56" name="Google Shape;56;p13"/>
          <p:cNvSpPr txBox="1"/>
          <p:nvPr/>
        </p:nvSpPr>
        <p:spPr>
          <a:xfrm>
            <a:off x="203427" y="512010"/>
            <a:ext cx="5326516" cy="255451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NL" sz="2400" b="1" i="0" dirty="0">
                <a:solidFill>
                  <a:srgbClr val="333333"/>
                </a:solidFill>
                <a:effectLst/>
                <a:latin typeface="Merriweather" panose="00000500000000000000" pitchFamily="2" charset="0"/>
              </a:rPr>
              <a:t>‘Gastarbeider of gelukszoeker? Gevoelige gesprekken in de klas’</a:t>
            </a:r>
          </a:p>
          <a:p>
            <a:pPr marL="0" lvl="0" indent="0" algn="l" rtl="0">
              <a:spcBef>
                <a:spcPts val="0"/>
              </a:spcBef>
              <a:spcAft>
                <a:spcPts val="0"/>
              </a:spcAft>
              <a:buNone/>
            </a:pPr>
            <a:endParaRPr lang="en-US" sz="1800" dirty="0">
              <a:latin typeface="Merriweather"/>
              <a:ea typeface="Merriweather"/>
              <a:cs typeface="Merriweather"/>
              <a:sym typeface="Merriweather"/>
            </a:endParaRPr>
          </a:p>
          <a:p>
            <a:pPr marL="0" lvl="0" indent="0" algn="l" rtl="0">
              <a:spcBef>
                <a:spcPts val="0"/>
              </a:spcBef>
              <a:spcAft>
                <a:spcPts val="0"/>
              </a:spcAft>
              <a:buNone/>
            </a:pPr>
            <a:endParaRPr sz="1800" dirty="0">
              <a:latin typeface="Merriweather"/>
              <a:ea typeface="Merriweather"/>
              <a:cs typeface="Merriweather"/>
              <a:sym typeface="Merriweather"/>
            </a:endParaRPr>
          </a:p>
          <a:p>
            <a:pPr marL="0" lvl="0" indent="0" algn="l" rtl="0">
              <a:spcBef>
                <a:spcPts val="0"/>
              </a:spcBef>
              <a:spcAft>
                <a:spcPts val="0"/>
              </a:spcAft>
              <a:buNone/>
            </a:pPr>
            <a:r>
              <a:rPr lang="nl" dirty="0">
                <a:latin typeface="Merriweather"/>
                <a:ea typeface="Merriweather"/>
                <a:cs typeface="Merriweather"/>
                <a:sym typeface="Merriweather"/>
              </a:rPr>
              <a:t>Nascholing </a:t>
            </a:r>
          </a:p>
          <a:p>
            <a:pPr marL="0" lvl="0" indent="0" algn="l" rtl="0">
              <a:spcBef>
                <a:spcPts val="0"/>
              </a:spcBef>
              <a:spcAft>
                <a:spcPts val="0"/>
              </a:spcAft>
              <a:buNone/>
            </a:pPr>
            <a:r>
              <a:rPr lang="nl" dirty="0">
                <a:latin typeface="Merriweather"/>
                <a:ea typeface="Merriweather"/>
                <a:cs typeface="Merriweather"/>
                <a:sym typeface="Merriweather"/>
              </a:rPr>
              <a:t>Universiteit Utrecht </a:t>
            </a:r>
          </a:p>
          <a:p>
            <a:pPr marL="0" lvl="0" indent="0" algn="l" rtl="0">
              <a:spcBef>
                <a:spcPts val="0"/>
              </a:spcBef>
              <a:spcAft>
                <a:spcPts val="0"/>
              </a:spcAft>
              <a:buNone/>
            </a:pPr>
            <a:r>
              <a:rPr lang="nl" dirty="0">
                <a:latin typeface="Merriweather"/>
                <a:ea typeface="Merriweather"/>
                <a:cs typeface="Merriweather"/>
                <a:sym typeface="Merriweather"/>
              </a:rPr>
              <a:t>21-09-2023</a:t>
            </a:r>
            <a:endParaRPr dirty="0">
              <a:latin typeface="Merriweather"/>
              <a:ea typeface="Merriweather"/>
              <a:cs typeface="Merriweather"/>
              <a:sym typeface="Merriweather"/>
            </a:endParaRPr>
          </a:p>
          <a:p>
            <a:pPr marL="0" lvl="0" indent="0" algn="l" rtl="0">
              <a:spcBef>
                <a:spcPts val="0"/>
              </a:spcBef>
              <a:spcAft>
                <a:spcPts val="0"/>
              </a:spcAft>
              <a:buNone/>
            </a:pPr>
            <a:endParaRPr dirty="0">
              <a:latin typeface="Merriweather"/>
              <a:ea typeface="Merriweather"/>
              <a:cs typeface="Merriweather"/>
              <a:sym typeface="Merriweather"/>
            </a:endParaRPr>
          </a:p>
          <a:p>
            <a:pPr marL="0" lvl="0" indent="0" algn="l" rtl="0">
              <a:spcBef>
                <a:spcPts val="0"/>
              </a:spcBef>
              <a:spcAft>
                <a:spcPts val="0"/>
              </a:spcAft>
              <a:buNone/>
            </a:pPr>
            <a:r>
              <a:rPr lang="nl" dirty="0">
                <a:latin typeface="Merriweather"/>
                <a:ea typeface="Merriweather"/>
                <a:cs typeface="Merriweather"/>
                <a:sym typeface="Merriweather"/>
              </a:rPr>
              <a:t>09:30-13:00</a:t>
            </a:r>
            <a:endParaRPr dirty="0">
              <a:latin typeface="Merriweather"/>
              <a:ea typeface="Merriweather"/>
              <a:cs typeface="Merriweather"/>
              <a:sym typeface="Merriweather"/>
            </a:endParaRPr>
          </a:p>
        </p:txBody>
      </p:sp>
      <p:pic>
        <p:nvPicPr>
          <p:cNvPr id="57" name="Google Shape;57;p13"/>
          <p:cNvPicPr preferRelativeResize="0"/>
          <p:nvPr/>
        </p:nvPicPr>
        <p:blipFill>
          <a:blip r:embed="rId4">
            <a:alphaModFix/>
          </a:blip>
          <a:stretch>
            <a:fillRect/>
          </a:stretch>
        </p:blipFill>
        <p:spPr>
          <a:xfrm>
            <a:off x="2091456" y="1620472"/>
            <a:ext cx="1528600" cy="1528600"/>
          </a:xfrm>
          <a:prstGeom prst="rect">
            <a:avLst/>
          </a:prstGeom>
          <a:noFill/>
          <a:ln w="9525" cap="flat" cmpd="sng">
            <a:solidFill>
              <a:srgbClr val="FBBF23"/>
            </a:solidFill>
            <a:prstDash val="solid"/>
            <a:round/>
            <a:headEnd type="none" w="sm" len="sm"/>
            <a:tailEnd type="none" w="sm" len="sm"/>
          </a:ln>
        </p:spPr>
      </p:pic>
      <p:sp>
        <p:nvSpPr>
          <p:cNvPr id="59" name="Google Shape;59;p13"/>
          <p:cNvSpPr txBox="1"/>
          <p:nvPr/>
        </p:nvSpPr>
        <p:spPr>
          <a:xfrm>
            <a:off x="5510548" y="3189436"/>
            <a:ext cx="2507555" cy="6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1000" dirty="0">
                <a:latin typeface="Merriweather"/>
                <a:ea typeface="Merriweather"/>
                <a:cs typeface="Merriweather"/>
                <a:sym typeface="Merriweather"/>
              </a:rPr>
              <a:t>Dr. Saro Lozano Parra</a:t>
            </a:r>
          </a:p>
          <a:p>
            <a:pPr marL="0" lvl="0" indent="0" algn="l" rtl="0">
              <a:spcBef>
                <a:spcPts val="0"/>
              </a:spcBef>
              <a:spcAft>
                <a:spcPts val="0"/>
              </a:spcAft>
              <a:buNone/>
            </a:pPr>
            <a:r>
              <a:rPr lang="nl" sz="1000" i="1" dirty="0">
                <a:latin typeface="Merriweather"/>
                <a:ea typeface="Merriweather"/>
                <a:cs typeface="Merriweather"/>
                <a:sym typeface="Merriweather"/>
              </a:rPr>
              <a:t>Universitair Docent</a:t>
            </a:r>
          </a:p>
          <a:p>
            <a:pPr marL="0" lvl="0" indent="0" algn="l" rtl="0">
              <a:spcBef>
                <a:spcPts val="0"/>
              </a:spcBef>
              <a:spcAft>
                <a:spcPts val="0"/>
              </a:spcAft>
              <a:buNone/>
            </a:pPr>
            <a:r>
              <a:rPr lang="nl" sz="1000" i="1" dirty="0">
                <a:latin typeface="Merriweather"/>
                <a:ea typeface="Merriweather"/>
                <a:cs typeface="Merriweather"/>
                <a:sym typeface="Merriweather"/>
              </a:rPr>
              <a:t>Universiteit Utrecht</a:t>
            </a:r>
            <a:endParaRPr sz="1000" i="1" dirty="0">
              <a:latin typeface="Merriweather"/>
              <a:ea typeface="Merriweather"/>
              <a:cs typeface="Merriweather"/>
              <a:sym typeface="Merriweather"/>
            </a:endParaRPr>
          </a:p>
        </p:txBody>
      </p:sp>
      <p:sp>
        <p:nvSpPr>
          <p:cNvPr id="60" name="Google Shape;60;p13"/>
          <p:cNvSpPr txBox="1"/>
          <p:nvPr/>
        </p:nvSpPr>
        <p:spPr>
          <a:xfrm>
            <a:off x="2024352" y="3143200"/>
            <a:ext cx="2726498" cy="95407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1000" dirty="0">
                <a:latin typeface="Merriweather"/>
                <a:ea typeface="Merriweather"/>
                <a:cs typeface="Merriweather"/>
                <a:sym typeface="Merriweather"/>
              </a:rPr>
              <a:t>Dr. Hanneke Tuithof</a:t>
            </a:r>
            <a:endParaRPr sz="1000" dirty="0">
              <a:latin typeface="Merriweather"/>
              <a:ea typeface="Merriweather"/>
              <a:cs typeface="Merriweather"/>
              <a:sym typeface="Merriweather"/>
            </a:endParaRPr>
          </a:p>
          <a:p>
            <a:pPr marL="0" lvl="0" indent="0" algn="l" rtl="0">
              <a:spcBef>
                <a:spcPts val="0"/>
              </a:spcBef>
              <a:spcAft>
                <a:spcPts val="0"/>
              </a:spcAft>
              <a:buNone/>
            </a:pPr>
            <a:r>
              <a:rPr lang="nl" sz="1000" i="1" dirty="0">
                <a:latin typeface="Merriweather"/>
                <a:ea typeface="Merriweather"/>
                <a:cs typeface="Merriweather"/>
                <a:sym typeface="Merriweather"/>
              </a:rPr>
              <a:t>Vakdidacticus Geschiedenis</a:t>
            </a:r>
          </a:p>
          <a:p>
            <a:pPr marL="0" lvl="0" indent="0" algn="l" rtl="0">
              <a:spcBef>
                <a:spcPts val="0"/>
              </a:spcBef>
              <a:spcAft>
                <a:spcPts val="0"/>
              </a:spcAft>
              <a:buNone/>
            </a:pPr>
            <a:r>
              <a:rPr lang="en-US" sz="1000" i="1" dirty="0" err="1">
                <a:latin typeface="Merriweather"/>
                <a:ea typeface="Merriweather"/>
                <a:cs typeface="Merriweather"/>
                <a:sym typeface="Merriweather"/>
              </a:rPr>
              <a:t>Hogeschool</a:t>
            </a:r>
            <a:r>
              <a:rPr lang="en-US" sz="1000" i="1" dirty="0">
                <a:latin typeface="Merriweather"/>
                <a:ea typeface="Merriweather"/>
                <a:cs typeface="Merriweather"/>
                <a:sym typeface="Merriweather"/>
              </a:rPr>
              <a:t> Utrecht</a:t>
            </a:r>
          </a:p>
          <a:p>
            <a:pPr marL="0" lvl="0" indent="0" algn="l" rtl="0">
              <a:spcBef>
                <a:spcPts val="0"/>
              </a:spcBef>
              <a:spcAft>
                <a:spcPts val="0"/>
              </a:spcAft>
              <a:buNone/>
            </a:pPr>
            <a:r>
              <a:rPr lang="en-US" sz="1000" i="1" dirty="0">
                <a:latin typeface="Merriweather"/>
                <a:ea typeface="Merriweather"/>
                <a:cs typeface="Merriweather"/>
                <a:sym typeface="Merriweather"/>
              </a:rPr>
              <a:t>Universiteit Utrecht </a:t>
            </a:r>
          </a:p>
          <a:p>
            <a:pPr marL="0" lvl="0" indent="0" algn="l" rtl="0">
              <a:spcBef>
                <a:spcPts val="0"/>
              </a:spcBef>
              <a:spcAft>
                <a:spcPts val="0"/>
              </a:spcAft>
              <a:buNone/>
            </a:pPr>
            <a:endParaRPr sz="1000" i="1" dirty="0">
              <a:latin typeface="Merriweather"/>
              <a:ea typeface="Merriweather"/>
              <a:cs typeface="Merriweather"/>
              <a:sym typeface="Merriweather"/>
            </a:endParaRPr>
          </a:p>
        </p:txBody>
      </p:sp>
      <p:sp>
        <p:nvSpPr>
          <p:cNvPr id="62" name="Google Shape;62;p13"/>
          <p:cNvSpPr txBox="1"/>
          <p:nvPr/>
        </p:nvSpPr>
        <p:spPr>
          <a:xfrm>
            <a:off x="3756618" y="3175391"/>
            <a:ext cx="1693800"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dirty="0">
                <a:latin typeface="Merriweather"/>
                <a:ea typeface="Merriweather"/>
                <a:cs typeface="Merriweather"/>
                <a:sym typeface="Merriweather"/>
              </a:rPr>
              <a:t>Abdelkader Benali</a:t>
            </a:r>
            <a:endParaRPr sz="1000" dirty="0">
              <a:latin typeface="Merriweather"/>
              <a:ea typeface="Merriweather"/>
              <a:cs typeface="Merriweather"/>
              <a:sym typeface="Merriweather"/>
            </a:endParaRPr>
          </a:p>
          <a:p>
            <a:pPr marL="0" lvl="0" indent="0" algn="l" rtl="0">
              <a:spcBef>
                <a:spcPts val="0"/>
              </a:spcBef>
              <a:spcAft>
                <a:spcPts val="0"/>
              </a:spcAft>
              <a:buNone/>
            </a:pPr>
            <a:r>
              <a:rPr lang="nl" sz="1000" i="1" dirty="0">
                <a:latin typeface="Merriweather"/>
                <a:ea typeface="Merriweather"/>
                <a:cs typeface="Merriweather"/>
                <a:sym typeface="Merriweather"/>
              </a:rPr>
              <a:t>Schrijver en presentator</a:t>
            </a:r>
            <a:endParaRPr sz="1000" i="1" dirty="0">
              <a:latin typeface="Merriweather"/>
              <a:ea typeface="Merriweather"/>
              <a:cs typeface="Merriweather"/>
              <a:sym typeface="Merriweather"/>
            </a:endParaRPr>
          </a:p>
        </p:txBody>
      </p:sp>
      <p:pic>
        <p:nvPicPr>
          <p:cNvPr id="3" name="Picture 2">
            <a:extLst>
              <a:ext uri="{FF2B5EF4-FFF2-40B4-BE49-F238E27FC236}">
                <a16:creationId xmlns:a16="http://schemas.microsoft.com/office/drawing/2014/main" id="{D3CE20A7-EE59-C9FC-789F-A3A8DC56F426}"/>
              </a:ext>
            </a:extLst>
          </p:cNvPr>
          <p:cNvPicPr>
            <a:picLocks noChangeAspect="1"/>
          </p:cNvPicPr>
          <p:nvPr/>
        </p:nvPicPr>
        <p:blipFill rotWithShape="1">
          <a:blip r:embed="rId5"/>
          <a:srcRect t="20898" b="3290"/>
          <a:stretch/>
        </p:blipFill>
        <p:spPr>
          <a:xfrm>
            <a:off x="3840534" y="1626938"/>
            <a:ext cx="1525843" cy="1543913"/>
          </a:xfrm>
          <a:prstGeom prst="rect">
            <a:avLst/>
          </a:prstGeom>
        </p:spPr>
      </p:pic>
      <p:pic>
        <p:nvPicPr>
          <p:cNvPr id="5" name="Picture 4" descr="A person standing in front of a door&#10;&#10;Description automatically generated">
            <a:extLst>
              <a:ext uri="{FF2B5EF4-FFF2-40B4-BE49-F238E27FC236}">
                <a16:creationId xmlns:a16="http://schemas.microsoft.com/office/drawing/2014/main" id="{E501C3A0-09A4-4B7B-EF24-47E5810DF635}"/>
              </a:ext>
            </a:extLst>
          </p:cNvPr>
          <p:cNvPicPr>
            <a:picLocks noChangeAspect="1"/>
          </p:cNvPicPr>
          <p:nvPr/>
        </p:nvPicPr>
        <p:blipFill rotWithShape="1">
          <a:blip r:embed="rId6"/>
          <a:srcRect l="24519" t="13993" r="19343" b="22526"/>
          <a:stretch/>
        </p:blipFill>
        <p:spPr>
          <a:xfrm>
            <a:off x="7262209" y="1635312"/>
            <a:ext cx="1511788" cy="1548865"/>
          </a:xfrm>
          <a:prstGeom prst="rect">
            <a:avLst/>
          </a:prstGeom>
        </p:spPr>
      </p:pic>
      <p:sp>
        <p:nvSpPr>
          <p:cNvPr id="6" name="TextBox 5">
            <a:extLst>
              <a:ext uri="{FF2B5EF4-FFF2-40B4-BE49-F238E27FC236}">
                <a16:creationId xmlns:a16="http://schemas.microsoft.com/office/drawing/2014/main" id="{4CDB0FBB-87D3-31E7-ABFF-77B74920C29E}"/>
              </a:ext>
            </a:extLst>
          </p:cNvPr>
          <p:cNvSpPr txBox="1"/>
          <p:nvPr/>
        </p:nvSpPr>
        <p:spPr>
          <a:xfrm>
            <a:off x="7095772" y="3201391"/>
            <a:ext cx="2839382" cy="861774"/>
          </a:xfrm>
          <a:prstGeom prst="rect">
            <a:avLst/>
          </a:prstGeom>
          <a:noFill/>
        </p:spPr>
        <p:txBody>
          <a:bodyPr wrap="square" rtlCol="0">
            <a:spAutoFit/>
          </a:bodyPr>
          <a:lstStyle/>
          <a:p>
            <a:r>
              <a:rPr lang="nl-NL" sz="1000" dirty="0">
                <a:latin typeface="Merriweather"/>
              </a:rPr>
              <a:t>Jordi van den Hoven</a:t>
            </a:r>
          </a:p>
          <a:p>
            <a:r>
              <a:rPr lang="nl-NL" sz="1000" i="1" dirty="0">
                <a:latin typeface="Merriweather"/>
              </a:rPr>
              <a:t>Master Educatie &amp; </a:t>
            </a:r>
          </a:p>
          <a:p>
            <a:r>
              <a:rPr lang="nl-NL" sz="1000" i="1" dirty="0">
                <a:latin typeface="Merriweather"/>
              </a:rPr>
              <a:t>Communicatie: Geschiedenis</a:t>
            </a:r>
          </a:p>
          <a:p>
            <a:r>
              <a:rPr lang="nl-NL" sz="1000" i="1" dirty="0">
                <a:latin typeface="Merriweather"/>
              </a:rPr>
              <a:t>Universiteit Utrecht</a:t>
            </a:r>
          </a:p>
          <a:p>
            <a:endParaRPr lang="en-NL" sz="1000" dirty="0">
              <a:latin typeface="Merriweather"/>
            </a:endParaRPr>
          </a:p>
        </p:txBody>
      </p:sp>
      <p:pic>
        <p:nvPicPr>
          <p:cNvPr id="7" name="Picture 6">
            <a:extLst>
              <a:ext uri="{FF2B5EF4-FFF2-40B4-BE49-F238E27FC236}">
                <a16:creationId xmlns:a16="http://schemas.microsoft.com/office/drawing/2014/main" id="{29F7012F-3D4E-4068-AF01-7987CAA6DFD8}"/>
              </a:ext>
            </a:extLst>
          </p:cNvPr>
          <p:cNvPicPr>
            <a:picLocks noChangeAspect="1"/>
          </p:cNvPicPr>
          <p:nvPr/>
        </p:nvPicPr>
        <p:blipFill rotWithShape="1">
          <a:blip r:embed="rId7"/>
          <a:srcRect r="33549"/>
          <a:stretch/>
        </p:blipFill>
        <p:spPr>
          <a:xfrm>
            <a:off x="5549992" y="1658232"/>
            <a:ext cx="1528601" cy="153455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6"/>
          <p:cNvSpPr/>
          <p:nvPr/>
        </p:nvSpPr>
        <p:spPr>
          <a:xfrm>
            <a:off x="0" y="7575"/>
            <a:ext cx="9144000" cy="756300"/>
          </a:xfrm>
          <a:prstGeom prst="rect">
            <a:avLst/>
          </a:prstGeom>
          <a:solidFill>
            <a:srgbClr val="FBBF23"/>
          </a:solidFill>
          <a:ln w="9525" cap="flat" cmpd="sng">
            <a:solidFill>
              <a:srgbClr val="FBBF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0" name="Google Shape;90;p16"/>
          <p:cNvPicPr preferRelativeResize="0"/>
          <p:nvPr/>
        </p:nvPicPr>
        <p:blipFill rotWithShape="1">
          <a:blip r:embed="rId3">
            <a:alphaModFix/>
          </a:blip>
          <a:srcRect r="65969"/>
          <a:stretch/>
        </p:blipFill>
        <p:spPr>
          <a:xfrm>
            <a:off x="8448050" y="79388"/>
            <a:ext cx="658126" cy="612674"/>
          </a:xfrm>
          <a:prstGeom prst="rect">
            <a:avLst/>
          </a:prstGeom>
          <a:noFill/>
          <a:ln>
            <a:noFill/>
          </a:ln>
        </p:spPr>
      </p:pic>
      <p:sp>
        <p:nvSpPr>
          <p:cNvPr id="91" name="Google Shape;91;p16"/>
          <p:cNvSpPr txBox="1"/>
          <p:nvPr/>
        </p:nvSpPr>
        <p:spPr>
          <a:xfrm>
            <a:off x="98350" y="101025"/>
            <a:ext cx="80073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2500" b="1" dirty="0">
                <a:latin typeface="Merriweather"/>
                <a:ea typeface="Merriweather"/>
                <a:cs typeface="Merriweather"/>
                <a:sym typeface="Merriweather"/>
              </a:rPr>
              <a:t>Pauze</a:t>
            </a:r>
            <a:endParaRPr sz="2500" dirty="0">
              <a:latin typeface="Merriweather"/>
              <a:ea typeface="Merriweather"/>
              <a:cs typeface="Merriweather"/>
              <a:sym typeface="Merriweather"/>
            </a:endParaRPr>
          </a:p>
        </p:txBody>
      </p:sp>
      <p:sp>
        <p:nvSpPr>
          <p:cNvPr id="92" name="Google Shape;92;p16"/>
          <p:cNvSpPr txBox="1"/>
          <p:nvPr/>
        </p:nvSpPr>
        <p:spPr>
          <a:xfrm>
            <a:off x="90775" y="945500"/>
            <a:ext cx="563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Merriweather"/>
              <a:ea typeface="Merriweather"/>
              <a:cs typeface="Merriweather"/>
              <a:sym typeface="Merriweather"/>
            </a:endParaRPr>
          </a:p>
        </p:txBody>
      </p:sp>
      <p:pic>
        <p:nvPicPr>
          <p:cNvPr id="2" name="Picture 1">
            <a:extLst>
              <a:ext uri="{FF2B5EF4-FFF2-40B4-BE49-F238E27FC236}">
                <a16:creationId xmlns:a16="http://schemas.microsoft.com/office/drawing/2014/main" id="{87678A8F-92D2-80E6-C0A1-ACCF2A38EFEA}"/>
              </a:ext>
            </a:extLst>
          </p:cNvPr>
          <p:cNvPicPr>
            <a:picLocks noChangeAspect="1"/>
          </p:cNvPicPr>
          <p:nvPr/>
        </p:nvPicPr>
        <p:blipFill>
          <a:blip r:embed="rId4"/>
          <a:stretch>
            <a:fillRect/>
          </a:stretch>
        </p:blipFill>
        <p:spPr>
          <a:xfrm>
            <a:off x="1936991" y="945500"/>
            <a:ext cx="4975438" cy="373157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17"/>
          <p:cNvSpPr/>
          <p:nvPr/>
        </p:nvSpPr>
        <p:spPr>
          <a:xfrm>
            <a:off x="0" y="7575"/>
            <a:ext cx="9144000" cy="756300"/>
          </a:xfrm>
          <a:prstGeom prst="rect">
            <a:avLst/>
          </a:prstGeom>
          <a:solidFill>
            <a:srgbClr val="FBBF23"/>
          </a:solidFill>
          <a:ln w="9525" cap="flat" cmpd="sng">
            <a:solidFill>
              <a:srgbClr val="FBBF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4" name="Google Shape;104;p17"/>
          <p:cNvPicPr preferRelativeResize="0"/>
          <p:nvPr/>
        </p:nvPicPr>
        <p:blipFill rotWithShape="1">
          <a:blip r:embed="rId3">
            <a:alphaModFix/>
          </a:blip>
          <a:srcRect r="65969"/>
          <a:stretch/>
        </p:blipFill>
        <p:spPr>
          <a:xfrm>
            <a:off x="8448050" y="79388"/>
            <a:ext cx="658126" cy="612674"/>
          </a:xfrm>
          <a:prstGeom prst="rect">
            <a:avLst/>
          </a:prstGeom>
          <a:noFill/>
          <a:ln>
            <a:noFill/>
          </a:ln>
        </p:spPr>
      </p:pic>
      <p:sp>
        <p:nvSpPr>
          <p:cNvPr id="105" name="Google Shape;105;p17"/>
          <p:cNvSpPr txBox="1"/>
          <p:nvPr/>
        </p:nvSpPr>
        <p:spPr>
          <a:xfrm>
            <a:off x="98350" y="101025"/>
            <a:ext cx="8349700" cy="569356"/>
          </a:xfrm>
          <a:prstGeom prst="rect">
            <a:avLst/>
          </a:prstGeom>
          <a:noFill/>
          <a:ln>
            <a:noFill/>
          </a:ln>
        </p:spPr>
        <p:txBody>
          <a:bodyPr spcFirstLastPara="1" wrap="square" lIns="91425" tIns="91425" rIns="91425" bIns="91425" anchor="t" anchorCtr="0">
            <a:spAutoFit/>
          </a:bodyPr>
          <a:lstStyle/>
          <a:p>
            <a:r>
              <a:rPr lang="nl" sz="2500" b="1" dirty="0">
                <a:latin typeface="Merriweather"/>
                <a:sym typeface="Merriweather"/>
              </a:rPr>
              <a:t>Gevoelige</a:t>
            </a:r>
            <a:r>
              <a:rPr lang="nl" sz="2000" dirty="0">
                <a:latin typeface="Merriweather"/>
                <a:ea typeface="Merriweather"/>
                <a:cs typeface="Merriweather"/>
                <a:sym typeface="Merriweather"/>
              </a:rPr>
              <a:t> </a:t>
            </a:r>
            <a:r>
              <a:rPr lang="nl" sz="2500" b="1" dirty="0">
                <a:latin typeface="Merriweather"/>
                <a:sym typeface="Merriweather"/>
              </a:rPr>
              <a:t>gesprekken in de klas- Saro en Hanneke </a:t>
            </a:r>
            <a:endParaRPr sz="2500" b="1" dirty="0">
              <a:latin typeface="Merriweather"/>
              <a:sym typeface="Merriweather"/>
            </a:endParaRPr>
          </a:p>
        </p:txBody>
      </p:sp>
      <p:sp>
        <p:nvSpPr>
          <p:cNvPr id="106" name="Google Shape;106;p17"/>
          <p:cNvSpPr txBox="1"/>
          <p:nvPr/>
        </p:nvSpPr>
        <p:spPr>
          <a:xfrm>
            <a:off x="90775" y="945500"/>
            <a:ext cx="563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Merriweather"/>
              <a:ea typeface="Merriweather"/>
              <a:cs typeface="Merriweather"/>
              <a:sym typeface="Merriweather"/>
            </a:endParaRPr>
          </a:p>
        </p:txBody>
      </p:sp>
      <p:sp>
        <p:nvSpPr>
          <p:cNvPr id="107" name="Google Shape;107;p17"/>
          <p:cNvSpPr txBox="1"/>
          <p:nvPr/>
        </p:nvSpPr>
        <p:spPr>
          <a:xfrm>
            <a:off x="90775" y="907225"/>
            <a:ext cx="5536800" cy="110796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500" dirty="0">
              <a:latin typeface="Merriweather"/>
              <a:ea typeface="Merriweather"/>
              <a:cs typeface="Merriweather"/>
              <a:sym typeface="Merriweather"/>
            </a:endParaRPr>
          </a:p>
          <a:p>
            <a:pPr marL="0" lvl="0" indent="0" algn="l" rtl="0">
              <a:spcBef>
                <a:spcPts val="0"/>
              </a:spcBef>
              <a:spcAft>
                <a:spcPts val="0"/>
              </a:spcAft>
              <a:buNone/>
            </a:pPr>
            <a:endParaRPr sz="1500" dirty="0">
              <a:latin typeface="Merriweather"/>
              <a:ea typeface="Merriweather"/>
              <a:cs typeface="Merriweather"/>
              <a:sym typeface="Merriweather"/>
            </a:endParaRPr>
          </a:p>
          <a:p>
            <a:pPr marL="0" lvl="0" indent="0" algn="l" rtl="0">
              <a:spcBef>
                <a:spcPts val="0"/>
              </a:spcBef>
              <a:spcAft>
                <a:spcPts val="0"/>
              </a:spcAft>
              <a:buNone/>
            </a:pPr>
            <a:endParaRPr sz="1500" dirty="0">
              <a:latin typeface="Merriweather"/>
              <a:ea typeface="Merriweather"/>
              <a:cs typeface="Merriweather"/>
              <a:sym typeface="Merriweather"/>
            </a:endParaRPr>
          </a:p>
          <a:p>
            <a:pPr marL="0" lvl="0" indent="0" algn="l" rtl="0">
              <a:spcBef>
                <a:spcPts val="0"/>
              </a:spcBef>
              <a:spcAft>
                <a:spcPts val="0"/>
              </a:spcAft>
              <a:buNone/>
            </a:pPr>
            <a:endParaRPr sz="1500" dirty="0">
              <a:latin typeface="Merriweather"/>
              <a:ea typeface="Merriweather"/>
              <a:cs typeface="Merriweather"/>
              <a:sym typeface="Merriweather"/>
            </a:endParaRPr>
          </a:p>
        </p:txBody>
      </p:sp>
      <p:pic>
        <p:nvPicPr>
          <p:cNvPr id="2" name="Picture 1">
            <a:extLst>
              <a:ext uri="{FF2B5EF4-FFF2-40B4-BE49-F238E27FC236}">
                <a16:creationId xmlns:a16="http://schemas.microsoft.com/office/drawing/2014/main" id="{2113F8DC-8FA2-53E5-B0B1-C56D6840B2AF}"/>
              </a:ext>
            </a:extLst>
          </p:cNvPr>
          <p:cNvPicPr>
            <a:picLocks noChangeAspect="1"/>
          </p:cNvPicPr>
          <p:nvPr/>
        </p:nvPicPr>
        <p:blipFill rotWithShape="1">
          <a:blip r:embed="rId4"/>
          <a:srcRect l="14072" t="9735" r="13437" b="42293"/>
          <a:stretch/>
        </p:blipFill>
        <p:spPr>
          <a:xfrm>
            <a:off x="1748969" y="1716749"/>
            <a:ext cx="5541613" cy="274657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17"/>
          <p:cNvSpPr/>
          <p:nvPr/>
        </p:nvSpPr>
        <p:spPr>
          <a:xfrm>
            <a:off x="0" y="7575"/>
            <a:ext cx="9144000" cy="756300"/>
          </a:xfrm>
          <a:prstGeom prst="rect">
            <a:avLst/>
          </a:prstGeom>
          <a:solidFill>
            <a:srgbClr val="FBBF23"/>
          </a:solidFill>
          <a:ln w="9525" cap="flat" cmpd="sng">
            <a:solidFill>
              <a:srgbClr val="FBBF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4" name="Google Shape;104;p17"/>
          <p:cNvPicPr preferRelativeResize="0"/>
          <p:nvPr/>
        </p:nvPicPr>
        <p:blipFill rotWithShape="1">
          <a:blip r:embed="rId3">
            <a:alphaModFix/>
          </a:blip>
          <a:srcRect r="65969"/>
          <a:stretch/>
        </p:blipFill>
        <p:spPr>
          <a:xfrm>
            <a:off x="8448050" y="79388"/>
            <a:ext cx="658126" cy="612674"/>
          </a:xfrm>
          <a:prstGeom prst="rect">
            <a:avLst/>
          </a:prstGeom>
          <a:noFill/>
          <a:ln>
            <a:noFill/>
          </a:ln>
        </p:spPr>
      </p:pic>
      <p:sp>
        <p:nvSpPr>
          <p:cNvPr id="105" name="Google Shape;105;p17"/>
          <p:cNvSpPr txBox="1"/>
          <p:nvPr/>
        </p:nvSpPr>
        <p:spPr>
          <a:xfrm>
            <a:off x="98349" y="101025"/>
            <a:ext cx="8646507" cy="569356"/>
          </a:xfrm>
          <a:prstGeom prst="rect">
            <a:avLst/>
          </a:prstGeom>
          <a:noFill/>
          <a:ln>
            <a:noFill/>
          </a:ln>
        </p:spPr>
        <p:txBody>
          <a:bodyPr spcFirstLastPara="1" wrap="square" lIns="91425" tIns="91425" rIns="91425" bIns="91425" anchor="t" anchorCtr="0">
            <a:spAutoFit/>
          </a:bodyPr>
          <a:lstStyle/>
          <a:p>
            <a:r>
              <a:rPr lang="nl" sz="2500" b="1" dirty="0">
                <a:latin typeface="Merriweather"/>
                <a:sym typeface="Merriweather"/>
              </a:rPr>
              <a:t>Gevoelige gesprekken in de klas- Saro en Hanneke </a:t>
            </a:r>
            <a:endParaRPr sz="2500" b="1" dirty="0">
              <a:latin typeface="Merriweather"/>
              <a:sym typeface="Merriweather"/>
            </a:endParaRPr>
          </a:p>
        </p:txBody>
      </p:sp>
      <p:sp>
        <p:nvSpPr>
          <p:cNvPr id="106" name="Google Shape;106;p17"/>
          <p:cNvSpPr txBox="1"/>
          <p:nvPr/>
        </p:nvSpPr>
        <p:spPr>
          <a:xfrm>
            <a:off x="90775" y="945500"/>
            <a:ext cx="563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Merriweather"/>
              <a:ea typeface="Merriweather"/>
              <a:cs typeface="Merriweather"/>
              <a:sym typeface="Merriweather"/>
            </a:endParaRPr>
          </a:p>
        </p:txBody>
      </p:sp>
      <p:sp>
        <p:nvSpPr>
          <p:cNvPr id="107" name="Google Shape;107;p17"/>
          <p:cNvSpPr txBox="1"/>
          <p:nvPr/>
        </p:nvSpPr>
        <p:spPr>
          <a:xfrm>
            <a:off x="90775" y="907225"/>
            <a:ext cx="5536800" cy="110796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500" dirty="0">
              <a:latin typeface="Merriweather"/>
              <a:ea typeface="Merriweather"/>
              <a:cs typeface="Merriweather"/>
              <a:sym typeface="Merriweather"/>
            </a:endParaRPr>
          </a:p>
          <a:p>
            <a:pPr marL="0" lvl="0" indent="0" algn="l" rtl="0">
              <a:spcBef>
                <a:spcPts val="0"/>
              </a:spcBef>
              <a:spcAft>
                <a:spcPts val="0"/>
              </a:spcAft>
              <a:buNone/>
            </a:pPr>
            <a:endParaRPr sz="1500" dirty="0">
              <a:latin typeface="Merriweather"/>
              <a:ea typeface="Merriweather"/>
              <a:cs typeface="Merriweather"/>
              <a:sym typeface="Merriweather"/>
            </a:endParaRPr>
          </a:p>
          <a:p>
            <a:pPr marL="0" lvl="0" indent="0" algn="l" rtl="0">
              <a:spcBef>
                <a:spcPts val="0"/>
              </a:spcBef>
              <a:spcAft>
                <a:spcPts val="0"/>
              </a:spcAft>
              <a:buNone/>
            </a:pPr>
            <a:endParaRPr sz="1500" dirty="0">
              <a:latin typeface="Merriweather"/>
              <a:ea typeface="Merriweather"/>
              <a:cs typeface="Merriweather"/>
              <a:sym typeface="Merriweather"/>
            </a:endParaRPr>
          </a:p>
          <a:p>
            <a:pPr marL="0" lvl="0" indent="0" algn="l" rtl="0">
              <a:spcBef>
                <a:spcPts val="0"/>
              </a:spcBef>
              <a:spcAft>
                <a:spcPts val="0"/>
              </a:spcAft>
              <a:buNone/>
            </a:pPr>
            <a:endParaRPr sz="1500" dirty="0">
              <a:latin typeface="Merriweather"/>
              <a:ea typeface="Merriweather"/>
              <a:cs typeface="Merriweather"/>
              <a:sym typeface="Merriweather"/>
            </a:endParaRPr>
          </a:p>
        </p:txBody>
      </p:sp>
      <p:pic>
        <p:nvPicPr>
          <p:cNvPr id="2" name="Picture 1">
            <a:extLst>
              <a:ext uri="{FF2B5EF4-FFF2-40B4-BE49-F238E27FC236}">
                <a16:creationId xmlns:a16="http://schemas.microsoft.com/office/drawing/2014/main" id="{1A364BB9-A3E0-600D-5F81-300AE0781093}"/>
              </a:ext>
            </a:extLst>
          </p:cNvPr>
          <p:cNvPicPr>
            <a:picLocks noChangeAspect="1"/>
          </p:cNvPicPr>
          <p:nvPr/>
        </p:nvPicPr>
        <p:blipFill>
          <a:blip r:embed="rId4"/>
          <a:stretch>
            <a:fillRect/>
          </a:stretch>
        </p:blipFill>
        <p:spPr>
          <a:xfrm>
            <a:off x="1666867" y="912186"/>
            <a:ext cx="5227419" cy="3920565"/>
          </a:xfrm>
          <a:prstGeom prst="rect">
            <a:avLst/>
          </a:prstGeom>
        </p:spPr>
      </p:pic>
    </p:spTree>
    <p:extLst>
      <p:ext uri="{BB962C8B-B14F-4D97-AF65-F5344CB8AC3E}">
        <p14:creationId xmlns:p14="http://schemas.microsoft.com/office/powerpoint/2010/main" val="670637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1"/>
          <p:cNvSpPr/>
          <p:nvPr/>
        </p:nvSpPr>
        <p:spPr>
          <a:xfrm>
            <a:off x="0" y="7575"/>
            <a:ext cx="9144000" cy="756300"/>
          </a:xfrm>
          <a:prstGeom prst="rect">
            <a:avLst/>
          </a:prstGeom>
          <a:solidFill>
            <a:srgbClr val="FBBF23"/>
          </a:solidFill>
          <a:ln w="9525" cap="flat" cmpd="sng">
            <a:solidFill>
              <a:srgbClr val="FBBF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5" name="Google Shape;145;p21"/>
          <p:cNvPicPr preferRelativeResize="0"/>
          <p:nvPr/>
        </p:nvPicPr>
        <p:blipFill rotWithShape="1">
          <a:blip r:embed="rId3">
            <a:alphaModFix/>
          </a:blip>
          <a:srcRect r="65969"/>
          <a:stretch/>
        </p:blipFill>
        <p:spPr>
          <a:xfrm>
            <a:off x="8448050" y="79388"/>
            <a:ext cx="658126" cy="612674"/>
          </a:xfrm>
          <a:prstGeom prst="rect">
            <a:avLst/>
          </a:prstGeom>
          <a:noFill/>
          <a:ln>
            <a:noFill/>
          </a:ln>
        </p:spPr>
      </p:pic>
      <p:sp>
        <p:nvSpPr>
          <p:cNvPr id="146" name="Google Shape;146;p21"/>
          <p:cNvSpPr txBox="1"/>
          <p:nvPr/>
        </p:nvSpPr>
        <p:spPr>
          <a:xfrm>
            <a:off x="98350" y="101025"/>
            <a:ext cx="8244600" cy="569356"/>
          </a:xfrm>
          <a:prstGeom prst="rect">
            <a:avLst/>
          </a:prstGeom>
          <a:noFill/>
          <a:ln>
            <a:noFill/>
          </a:ln>
        </p:spPr>
        <p:txBody>
          <a:bodyPr spcFirstLastPara="1" wrap="square" lIns="91425" tIns="91425" rIns="91425" bIns="91425" anchor="t" anchorCtr="0">
            <a:spAutoFit/>
          </a:bodyPr>
          <a:lstStyle/>
          <a:p>
            <a:r>
              <a:rPr lang="en-US" sz="2500" b="1" dirty="0" err="1">
                <a:latin typeface="Merriweather"/>
                <a:sym typeface="Merriweather"/>
              </a:rPr>
              <a:t>Mysteriewerkvorm</a:t>
            </a:r>
            <a:r>
              <a:rPr lang="en-US" sz="2500" b="1" dirty="0">
                <a:latin typeface="Merriweather"/>
                <a:sym typeface="Merriweather"/>
              </a:rPr>
              <a:t> </a:t>
            </a:r>
            <a:r>
              <a:rPr lang="en-US" sz="2500" b="1" dirty="0">
                <a:latin typeface="Merriweather"/>
                <a:ea typeface="Merriweather"/>
                <a:cs typeface="Merriweather"/>
                <a:sym typeface="Merriweather"/>
              </a:rPr>
              <a:t>– Jordi van den Hoven</a:t>
            </a:r>
            <a:endParaRPr lang="en-US" sz="2500" dirty="0">
              <a:latin typeface="Merriweather"/>
              <a:ea typeface="Merriweather"/>
              <a:cs typeface="Merriweather"/>
              <a:sym typeface="Merriweather"/>
            </a:endParaRPr>
          </a:p>
        </p:txBody>
      </p:sp>
      <p:sp>
        <p:nvSpPr>
          <p:cNvPr id="147" name="Google Shape;147;p21"/>
          <p:cNvSpPr txBox="1"/>
          <p:nvPr/>
        </p:nvSpPr>
        <p:spPr>
          <a:xfrm>
            <a:off x="90775" y="945500"/>
            <a:ext cx="563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Merriweather"/>
              <a:ea typeface="Merriweather"/>
              <a:cs typeface="Merriweather"/>
              <a:sym typeface="Merriweather"/>
            </a:endParaRPr>
          </a:p>
        </p:txBody>
      </p:sp>
      <p:sp>
        <p:nvSpPr>
          <p:cNvPr id="150" name="Google Shape;150;p21"/>
          <p:cNvSpPr txBox="1"/>
          <p:nvPr/>
        </p:nvSpPr>
        <p:spPr>
          <a:xfrm>
            <a:off x="90775" y="907225"/>
            <a:ext cx="4045800" cy="549378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dirty="0">
                <a:latin typeface="Merriweather"/>
                <a:ea typeface="Merriweather"/>
                <a:cs typeface="Merriweather"/>
                <a:sym typeface="Merriweather"/>
              </a:rPr>
              <a:t>Mysteriewerkvorm bovenbouw vmbo/havo/vwo</a:t>
            </a:r>
            <a:endParaRPr dirty="0">
              <a:latin typeface="Merriweather"/>
              <a:ea typeface="Merriweather"/>
              <a:cs typeface="Merriweather"/>
              <a:sym typeface="Merriweather"/>
            </a:endParaRPr>
          </a:p>
          <a:p>
            <a:pPr marL="0" lvl="0" indent="0" algn="l" rtl="0">
              <a:spcBef>
                <a:spcPts val="0"/>
              </a:spcBef>
              <a:spcAft>
                <a:spcPts val="0"/>
              </a:spcAft>
              <a:buNone/>
            </a:pPr>
            <a:endParaRPr lang="en-US" dirty="0">
              <a:latin typeface="Merriweather"/>
              <a:ea typeface="Merriweather"/>
              <a:cs typeface="Merriweather"/>
              <a:sym typeface="Merriweather"/>
            </a:endParaRPr>
          </a:p>
          <a:p>
            <a:pPr marL="0" lvl="0" indent="0" algn="l" rtl="0">
              <a:spcBef>
                <a:spcPts val="0"/>
              </a:spcBef>
              <a:spcAft>
                <a:spcPts val="0"/>
              </a:spcAft>
              <a:buNone/>
            </a:pPr>
            <a:r>
              <a:rPr lang="en-US" dirty="0" err="1">
                <a:latin typeface="Merriweather"/>
                <a:ea typeface="Merriweather"/>
                <a:cs typeface="Merriweather"/>
                <a:sym typeface="Merriweather"/>
              </a:rPr>
              <a:t>Groepjes</a:t>
            </a:r>
            <a:r>
              <a:rPr lang="en-US" dirty="0">
                <a:latin typeface="Merriweather"/>
                <a:ea typeface="Merriweather"/>
                <a:cs typeface="Merriweather"/>
                <a:sym typeface="Merriweather"/>
              </a:rPr>
              <a:t> van 3 a 4</a:t>
            </a:r>
            <a:endParaRPr dirty="0">
              <a:latin typeface="Merriweather"/>
              <a:ea typeface="Merriweather"/>
              <a:cs typeface="Merriweather"/>
              <a:sym typeface="Merriweather"/>
            </a:endParaRPr>
          </a:p>
          <a:p>
            <a:pPr marL="0" lvl="0" indent="0" algn="l" rtl="0">
              <a:spcBef>
                <a:spcPts val="0"/>
              </a:spcBef>
              <a:spcAft>
                <a:spcPts val="0"/>
              </a:spcAft>
              <a:buNone/>
            </a:pPr>
            <a:r>
              <a:rPr lang="en-US" dirty="0">
                <a:latin typeface="Merriweather"/>
                <a:ea typeface="Merriweather"/>
                <a:cs typeface="Merriweather"/>
                <a:sym typeface="Merriweather"/>
              </a:rPr>
              <a:t>Elk </a:t>
            </a:r>
            <a:r>
              <a:rPr lang="en-US" dirty="0" err="1">
                <a:latin typeface="Merriweather"/>
                <a:ea typeface="Merriweather"/>
                <a:cs typeface="Merriweather"/>
                <a:sym typeface="Merriweather"/>
              </a:rPr>
              <a:t>groepje</a:t>
            </a:r>
            <a:r>
              <a:rPr lang="en-US" dirty="0">
                <a:latin typeface="Merriweather"/>
                <a:ea typeface="Merriweather"/>
                <a:cs typeface="Merriweather"/>
                <a:sym typeface="Merriweather"/>
              </a:rPr>
              <a:t> </a:t>
            </a:r>
            <a:r>
              <a:rPr lang="en-US" dirty="0" err="1">
                <a:latin typeface="Merriweather"/>
                <a:ea typeface="Merriweather"/>
                <a:cs typeface="Merriweather"/>
                <a:sym typeface="Merriweather"/>
              </a:rPr>
              <a:t>krijgt</a:t>
            </a:r>
            <a:r>
              <a:rPr lang="en-US" dirty="0">
                <a:latin typeface="Merriweather"/>
                <a:ea typeface="Merriweather"/>
                <a:cs typeface="Merriweather"/>
                <a:sym typeface="Merriweather"/>
              </a:rPr>
              <a:t> </a:t>
            </a:r>
            <a:r>
              <a:rPr lang="en-US" dirty="0" err="1">
                <a:latin typeface="Merriweather"/>
                <a:ea typeface="Merriweather"/>
                <a:cs typeface="Merriweather"/>
                <a:sym typeface="Merriweather"/>
              </a:rPr>
              <a:t>een</a:t>
            </a:r>
            <a:r>
              <a:rPr lang="en-US" dirty="0">
                <a:latin typeface="Merriweather"/>
                <a:ea typeface="Merriweather"/>
                <a:cs typeface="Merriweather"/>
                <a:sym typeface="Merriweather"/>
              </a:rPr>
              <a:t> </a:t>
            </a:r>
            <a:r>
              <a:rPr lang="en-US" dirty="0" err="1">
                <a:latin typeface="Merriweather"/>
                <a:ea typeface="Merriweather"/>
                <a:cs typeface="Merriweather"/>
                <a:sym typeface="Merriweather"/>
              </a:rPr>
              <a:t>onderwerp</a:t>
            </a:r>
            <a:r>
              <a:rPr lang="en-US" dirty="0">
                <a:latin typeface="Merriweather"/>
                <a:ea typeface="Merriweather"/>
                <a:cs typeface="Merriweather"/>
                <a:sym typeface="Merriweather"/>
              </a:rPr>
              <a:t> </a:t>
            </a:r>
            <a:r>
              <a:rPr lang="en-US" dirty="0" err="1">
                <a:latin typeface="Merriweather"/>
                <a:ea typeface="Merriweather"/>
                <a:cs typeface="Merriweather"/>
                <a:sym typeface="Merriweather"/>
              </a:rPr>
              <a:t>toegewezen</a:t>
            </a:r>
            <a:r>
              <a:rPr lang="en-US" dirty="0">
                <a:latin typeface="Merriweather"/>
                <a:ea typeface="Merriweather"/>
                <a:cs typeface="Merriweather"/>
                <a:sym typeface="Merriweather"/>
              </a:rPr>
              <a:t>:</a:t>
            </a:r>
          </a:p>
          <a:p>
            <a:pPr marL="0" lvl="0" indent="0" algn="l" rtl="0">
              <a:spcBef>
                <a:spcPts val="0"/>
              </a:spcBef>
              <a:spcAft>
                <a:spcPts val="0"/>
              </a:spcAft>
              <a:buNone/>
            </a:pPr>
            <a:endParaRPr lang="en-US" b="1" dirty="0">
              <a:latin typeface="Merriweather"/>
              <a:ea typeface="Merriweather"/>
              <a:cs typeface="Merriweather"/>
              <a:sym typeface="Merriweather"/>
            </a:endParaRPr>
          </a:p>
          <a:p>
            <a:pPr marL="285750" lvl="0" indent="-285750" algn="l" rtl="0">
              <a:spcBef>
                <a:spcPts val="0"/>
              </a:spcBef>
              <a:spcAft>
                <a:spcPts val="0"/>
              </a:spcAft>
              <a:buFont typeface="Arial" panose="020B0604020202020204" pitchFamily="34" charset="0"/>
              <a:buChar char="•"/>
            </a:pPr>
            <a:r>
              <a:rPr lang="en-US" b="1" dirty="0" err="1">
                <a:latin typeface="Merriweather"/>
                <a:ea typeface="Merriweather"/>
                <a:cs typeface="Merriweather"/>
                <a:sym typeface="Merriweather"/>
              </a:rPr>
              <a:t>wonen</a:t>
            </a:r>
            <a:endParaRPr lang="en-US" b="1" dirty="0">
              <a:latin typeface="Merriweather"/>
              <a:ea typeface="Merriweather"/>
              <a:cs typeface="Merriweather"/>
              <a:sym typeface="Merriweather"/>
            </a:endParaRPr>
          </a:p>
          <a:p>
            <a:pPr marL="285750" lvl="0" indent="-285750" algn="l" rtl="0">
              <a:spcBef>
                <a:spcPts val="0"/>
              </a:spcBef>
              <a:spcAft>
                <a:spcPts val="0"/>
              </a:spcAft>
              <a:buFont typeface="Arial" panose="020B0604020202020204" pitchFamily="34" charset="0"/>
              <a:buChar char="•"/>
            </a:pPr>
            <a:r>
              <a:rPr lang="en-US" b="1" dirty="0" err="1">
                <a:latin typeface="Merriweather"/>
                <a:ea typeface="Merriweather"/>
                <a:cs typeface="Merriweather"/>
                <a:sym typeface="Merriweather"/>
              </a:rPr>
              <a:t>werken</a:t>
            </a:r>
            <a:endParaRPr lang="en-US" b="1" dirty="0">
              <a:latin typeface="Merriweather"/>
              <a:ea typeface="Merriweather"/>
              <a:cs typeface="Merriweather"/>
              <a:sym typeface="Merriweather"/>
            </a:endParaRPr>
          </a:p>
          <a:p>
            <a:pPr marL="285750" lvl="0" indent="-285750" algn="l" rtl="0">
              <a:spcBef>
                <a:spcPts val="0"/>
              </a:spcBef>
              <a:spcAft>
                <a:spcPts val="0"/>
              </a:spcAft>
              <a:buFont typeface="Arial" panose="020B0604020202020204" pitchFamily="34" charset="0"/>
              <a:buChar char="•"/>
            </a:pPr>
            <a:r>
              <a:rPr lang="en-US" b="1" dirty="0" err="1">
                <a:latin typeface="Merriweather"/>
                <a:ea typeface="Merriweather"/>
                <a:cs typeface="Merriweather"/>
                <a:sym typeface="Merriweather"/>
              </a:rPr>
              <a:t>politiek</a:t>
            </a:r>
            <a:endParaRPr lang="en-US" b="1" dirty="0">
              <a:latin typeface="Merriweather"/>
              <a:ea typeface="Merriweather"/>
              <a:cs typeface="Merriweather"/>
              <a:sym typeface="Merriweather"/>
            </a:endParaRPr>
          </a:p>
          <a:p>
            <a:pPr marL="285750" lvl="0" indent="-285750" algn="l" rtl="0">
              <a:spcBef>
                <a:spcPts val="0"/>
              </a:spcBef>
              <a:spcAft>
                <a:spcPts val="0"/>
              </a:spcAft>
              <a:buFont typeface="Arial" panose="020B0604020202020204" pitchFamily="34" charset="0"/>
              <a:buChar char="•"/>
            </a:pPr>
            <a:r>
              <a:rPr lang="en-US" b="1" dirty="0" err="1">
                <a:latin typeface="Merriweather"/>
                <a:ea typeface="Merriweather"/>
                <a:cs typeface="Merriweather"/>
                <a:sym typeface="Merriweather"/>
              </a:rPr>
              <a:t>cultuur</a:t>
            </a:r>
            <a:endParaRPr b="1" dirty="0">
              <a:latin typeface="Merriweather"/>
              <a:ea typeface="Merriweather"/>
              <a:cs typeface="Merriweather"/>
              <a:sym typeface="Merriweather"/>
            </a:endParaRPr>
          </a:p>
          <a:p>
            <a:pPr marL="0" lvl="0" indent="0" algn="l" rtl="0">
              <a:spcBef>
                <a:spcPts val="0"/>
              </a:spcBef>
              <a:spcAft>
                <a:spcPts val="0"/>
              </a:spcAft>
              <a:buNone/>
            </a:pPr>
            <a:endParaRPr dirty="0">
              <a:latin typeface="Merriweather"/>
              <a:ea typeface="Merriweather"/>
              <a:cs typeface="Merriweather"/>
              <a:sym typeface="Merriweather"/>
            </a:endParaRPr>
          </a:p>
          <a:p>
            <a:pPr marL="457200" lvl="0" indent="-323850" algn="l" rtl="0">
              <a:spcBef>
                <a:spcPts val="0"/>
              </a:spcBef>
              <a:spcAft>
                <a:spcPts val="0"/>
              </a:spcAft>
              <a:buSzPts val="1500"/>
              <a:buFont typeface="Merriweather"/>
              <a:buChar char="-"/>
            </a:pPr>
            <a:r>
              <a:rPr lang="nl" dirty="0">
                <a:latin typeface="Merriweather"/>
                <a:ea typeface="Merriweather"/>
                <a:cs typeface="Merriweather"/>
                <a:sym typeface="Merriweather"/>
              </a:rPr>
              <a:t>Wat is er </a:t>
            </a:r>
            <a:r>
              <a:rPr lang="nl" b="1" dirty="0">
                <a:latin typeface="Merriweather"/>
                <a:ea typeface="Merriweather"/>
                <a:cs typeface="Merriweather"/>
                <a:sym typeface="Merriweather"/>
              </a:rPr>
              <a:t>activerend</a:t>
            </a:r>
            <a:r>
              <a:rPr lang="nl" dirty="0">
                <a:latin typeface="Merriweather"/>
                <a:ea typeface="Merriweather"/>
                <a:cs typeface="Merriweather"/>
                <a:sym typeface="Merriweather"/>
              </a:rPr>
              <a:t> aan deze werkvorm?</a:t>
            </a:r>
            <a:endParaRPr dirty="0">
              <a:latin typeface="Merriweather"/>
              <a:ea typeface="Merriweather"/>
              <a:cs typeface="Merriweather"/>
              <a:sym typeface="Merriweather"/>
            </a:endParaRPr>
          </a:p>
          <a:p>
            <a:pPr marL="457200" lvl="0" indent="-323850" algn="l" rtl="0">
              <a:spcBef>
                <a:spcPts val="0"/>
              </a:spcBef>
              <a:spcAft>
                <a:spcPts val="0"/>
              </a:spcAft>
              <a:buSzPts val="1500"/>
              <a:buFont typeface="Merriweather"/>
              <a:buChar char="-"/>
            </a:pPr>
            <a:r>
              <a:rPr lang="nl" dirty="0">
                <a:latin typeface="Merriweather"/>
                <a:ea typeface="Merriweather"/>
                <a:cs typeface="Merriweather"/>
                <a:sym typeface="Merriweather"/>
              </a:rPr>
              <a:t>Zou jij deze werkvorm </a:t>
            </a:r>
            <a:r>
              <a:rPr lang="nl" b="1" dirty="0">
                <a:latin typeface="Merriweather"/>
                <a:ea typeface="Merriweather"/>
                <a:cs typeface="Merriweather"/>
                <a:sym typeface="Merriweather"/>
              </a:rPr>
              <a:t>zelf</a:t>
            </a:r>
            <a:r>
              <a:rPr lang="nl" dirty="0">
                <a:latin typeface="Merriweather"/>
                <a:ea typeface="Merriweather"/>
                <a:cs typeface="Merriweather"/>
                <a:sym typeface="Merriweather"/>
              </a:rPr>
              <a:t> (op een aangepaste wijze) </a:t>
            </a:r>
            <a:r>
              <a:rPr lang="nl" b="1" dirty="0">
                <a:latin typeface="Merriweather"/>
                <a:ea typeface="Merriweather"/>
                <a:cs typeface="Merriweather"/>
                <a:sym typeface="Merriweather"/>
              </a:rPr>
              <a:t>gebruiken</a:t>
            </a:r>
            <a:r>
              <a:rPr lang="nl" dirty="0">
                <a:latin typeface="Merriweather"/>
                <a:ea typeface="Merriweather"/>
                <a:cs typeface="Merriweather"/>
                <a:sym typeface="Merriweather"/>
              </a:rPr>
              <a:t> in de klas? </a:t>
            </a:r>
            <a:endParaRPr dirty="0">
              <a:latin typeface="Merriweather"/>
              <a:ea typeface="Merriweather"/>
              <a:cs typeface="Merriweather"/>
              <a:sym typeface="Merriweather"/>
            </a:endParaRPr>
          </a:p>
          <a:p>
            <a:pPr marL="457200" lvl="0" indent="-323850" algn="l" rtl="0">
              <a:spcBef>
                <a:spcPts val="0"/>
              </a:spcBef>
              <a:spcAft>
                <a:spcPts val="0"/>
              </a:spcAft>
              <a:buSzPts val="1500"/>
              <a:buFont typeface="Merriweather"/>
              <a:buChar char="-"/>
            </a:pPr>
            <a:r>
              <a:rPr lang="nl" dirty="0">
                <a:latin typeface="Merriweather"/>
                <a:ea typeface="Merriweather"/>
                <a:cs typeface="Merriweather"/>
                <a:sym typeface="Merriweather"/>
              </a:rPr>
              <a:t>Wat kan je met deze </a:t>
            </a:r>
            <a:r>
              <a:rPr lang="nl" b="1" dirty="0">
                <a:latin typeface="Merriweather"/>
                <a:ea typeface="Merriweather"/>
                <a:cs typeface="Merriweather"/>
                <a:sym typeface="Merriweather"/>
              </a:rPr>
              <a:t>bronnenselectie</a:t>
            </a:r>
            <a:r>
              <a:rPr lang="nl" dirty="0">
                <a:latin typeface="Merriweather"/>
                <a:ea typeface="Merriweather"/>
                <a:cs typeface="Merriweather"/>
                <a:sym typeface="Merriweather"/>
              </a:rPr>
              <a:t> nog meer doen? </a:t>
            </a:r>
            <a:endParaRPr dirty="0">
              <a:latin typeface="Merriweather"/>
              <a:ea typeface="Merriweather"/>
              <a:cs typeface="Merriweather"/>
              <a:sym typeface="Merriweather"/>
            </a:endParaRPr>
          </a:p>
          <a:p>
            <a:pPr marL="0" lvl="0" indent="0" algn="l" rtl="0">
              <a:spcBef>
                <a:spcPts val="0"/>
              </a:spcBef>
              <a:spcAft>
                <a:spcPts val="0"/>
              </a:spcAft>
              <a:buNone/>
            </a:pPr>
            <a:endParaRPr dirty="0">
              <a:latin typeface="Merriweather"/>
              <a:ea typeface="Merriweather"/>
              <a:cs typeface="Merriweather"/>
              <a:sym typeface="Merriweather"/>
            </a:endParaRPr>
          </a:p>
          <a:p>
            <a:pPr marL="0" lvl="0" indent="0" algn="l" rtl="0">
              <a:spcBef>
                <a:spcPts val="0"/>
              </a:spcBef>
              <a:spcAft>
                <a:spcPts val="0"/>
              </a:spcAft>
              <a:buNone/>
            </a:pPr>
            <a:endParaRPr dirty="0">
              <a:latin typeface="Merriweather"/>
              <a:ea typeface="Merriweather"/>
              <a:cs typeface="Merriweather"/>
              <a:sym typeface="Merriweather"/>
            </a:endParaRPr>
          </a:p>
          <a:p>
            <a:pPr marL="0" lvl="0" indent="0" algn="l" rtl="0">
              <a:spcBef>
                <a:spcPts val="0"/>
              </a:spcBef>
              <a:spcAft>
                <a:spcPts val="0"/>
              </a:spcAft>
              <a:buNone/>
            </a:pPr>
            <a:endParaRPr sz="1200" dirty="0">
              <a:latin typeface="Merriweather"/>
              <a:ea typeface="Merriweather"/>
              <a:cs typeface="Merriweather"/>
              <a:sym typeface="Merriweather"/>
            </a:endParaRPr>
          </a:p>
          <a:p>
            <a:pPr marL="0" lvl="0" indent="0" algn="l" rtl="0">
              <a:spcBef>
                <a:spcPts val="0"/>
              </a:spcBef>
              <a:spcAft>
                <a:spcPts val="0"/>
              </a:spcAft>
              <a:buNone/>
            </a:pPr>
            <a:endParaRPr sz="1200" dirty="0">
              <a:latin typeface="Merriweather"/>
              <a:ea typeface="Merriweather"/>
              <a:cs typeface="Merriweather"/>
              <a:sym typeface="Merriweather"/>
            </a:endParaRPr>
          </a:p>
          <a:p>
            <a:pPr marL="0" lvl="0" indent="0" algn="l" rtl="0">
              <a:spcBef>
                <a:spcPts val="0"/>
              </a:spcBef>
              <a:spcAft>
                <a:spcPts val="0"/>
              </a:spcAft>
              <a:buNone/>
            </a:pPr>
            <a:endParaRPr sz="1200" dirty="0">
              <a:latin typeface="Merriweather"/>
              <a:ea typeface="Merriweather"/>
              <a:cs typeface="Merriweather"/>
              <a:sym typeface="Merriweather"/>
            </a:endParaRPr>
          </a:p>
          <a:p>
            <a:pPr marL="0" lvl="0" indent="0" algn="l" rtl="0">
              <a:spcBef>
                <a:spcPts val="0"/>
              </a:spcBef>
              <a:spcAft>
                <a:spcPts val="0"/>
              </a:spcAft>
              <a:buNone/>
            </a:pPr>
            <a:endParaRPr sz="1500" dirty="0">
              <a:latin typeface="Merriweather"/>
              <a:ea typeface="Merriweather"/>
              <a:cs typeface="Merriweather"/>
              <a:sym typeface="Merriweather"/>
            </a:endParaRPr>
          </a:p>
        </p:txBody>
      </p:sp>
      <p:pic>
        <p:nvPicPr>
          <p:cNvPr id="2" name="Picture 1">
            <a:extLst>
              <a:ext uri="{FF2B5EF4-FFF2-40B4-BE49-F238E27FC236}">
                <a16:creationId xmlns:a16="http://schemas.microsoft.com/office/drawing/2014/main" id="{13441E69-4F77-2F1E-8ECF-F042C93FE948}"/>
              </a:ext>
            </a:extLst>
          </p:cNvPr>
          <p:cNvPicPr>
            <a:picLocks noChangeAspect="1"/>
          </p:cNvPicPr>
          <p:nvPr/>
        </p:nvPicPr>
        <p:blipFill>
          <a:blip r:embed="rId4"/>
          <a:stretch>
            <a:fillRect/>
          </a:stretch>
        </p:blipFill>
        <p:spPr>
          <a:xfrm>
            <a:off x="3850588" y="1088882"/>
            <a:ext cx="2772300" cy="2724910"/>
          </a:xfrm>
          <a:prstGeom prst="rect">
            <a:avLst/>
          </a:prstGeom>
        </p:spPr>
      </p:pic>
      <p:pic>
        <p:nvPicPr>
          <p:cNvPr id="3" name="Picture 2">
            <a:extLst>
              <a:ext uri="{FF2B5EF4-FFF2-40B4-BE49-F238E27FC236}">
                <a16:creationId xmlns:a16="http://schemas.microsoft.com/office/drawing/2014/main" id="{07B960C6-932E-7CFC-9BE7-5472A6147E11}"/>
              </a:ext>
            </a:extLst>
          </p:cNvPr>
          <p:cNvPicPr>
            <a:picLocks noChangeAspect="1"/>
          </p:cNvPicPr>
          <p:nvPr/>
        </p:nvPicPr>
        <p:blipFill>
          <a:blip r:embed="rId5"/>
          <a:stretch>
            <a:fillRect/>
          </a:stretch>
        </p:blipFill>
        <p:spPr>
          <a:xfrm>
            <a:off x="4284370" y="2249781"/>
            <a:ext cx="2883209" cy="2711412"/>
          </a:xfrm>
          <a:prstGeom prst="rect">
            <a:avLst/>
          </a:prstGeom>
        </p:spPr>
      </p:pic>
      <p:pic>
        <p:nvPicPr>
          <p:cNvPr id="4" name="Picture 3">
            <a:extLst>
              <a:ext uri="{FF2B5EF4-FFF2-40B4-BE49-F238E27FC236}">
                <a16:creationId xmlns:a16="http://schemas.microsoft.com/office/drawing/2014/main" id="{20CCA847-A51D-127C-29C0-B0C1E59FCA58}"/>
              </a:ext>
            </a:extLst>
          </p:cNvPr>
          <p:cNvPicPr>
            <a:picLocks noChangeAspect="1"/>
          </p:cNvPicPr>
          <p:nvPr/>
        </p:nvPicPr>
        <p:blipFill>
          <a:blip r:embed="rId6"/>
          <a:stretch>
            <a:fillRect/>
          </a:stretch>
        </p:blipFill>
        <p:spPr>
          <a:xfrm>
            <a:off x="5384533" y="2040591"/>
            <a:ext cx="3072076" cy="2235505"/>
          </a:xfrm>
          <a:prstGeom prst="rect">
            <a:avLst/>
          </a:prstGeom>
        </p:spPr>
      </p:pic>
      <p:pic>
        <p:nvPicPr>
          <p:cNvPr id="5" name="Picture 4">
            <a:extLst>
              <a:ext uri="{FF2B5EF4-FFF2-40B4-BE49-F238E27FC236}">
                <a16:creationId xmlns:a16="http://schemas.microsoft.com/office/drawing/2014/main" id="{605B44F6-E073-72DA-DB23-85D822179D7A}"/>
              </a:ext>
            </a:extLst>
          </p:cNvPr>
          <p:cNvPicPr>
            <a:picLocks noChangeAspect="1"/>
          </p:cNvPicPr>
          <p:nvPr/>
        </p:nvPicPr>
        <p:blipFill rotWithShape="1">
          <a:blip r:embed="rId7"/>
          <a:srcRect l="5273" t="7023" r="6827" b="10432"/>
          <a:stretch/>
        </p:blipFill>
        <p:spPr>
          <a:xfrm>
            <a:off x="6175828" y="907225"/>
            <a:ext cx="2708862" cy="203389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3"/>
          <p:cNvSpPr/>
          <p:nvPr/>
        </p:nvSpPr>
        <p:spPr>
          <a:xfrm>
            <a:off x="0" y="7575"/>
            <a:ext cx="9144000" cy="756300"/>
          </a:xfrm>
          <a:prstGeom prst="rect">
            <a:avLst/>
          </a:prstGeom>
          <a:solidFill>
            <a:srgbClr val="FBBF23"/>
          </a:solidFill>
          <a:ln w="9525" cap="flat" cmpd="sng">
            <a:solidFill>
              <a:srgbClr val="FBBF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7" name="Google Shape;167;p23"/>
          <p:cNvPicPr preferRelativeResize="0"/>
          <p:nvPr/>
        </p:nvPicPr>
        <p:blipFill rotWithShape="1">
          <a:blip r:embed="rId3">
            <a:alphaModFix/>
          </a:blip>
          <a:srcRect r="65969"/>
          <a:stretch/>
        </p:blipFill>
        <p:spPr>
          <a:xfrm>
            <a:off x="8448050" y="79388"/>
            <a:ext cx="658126" cy="612674"/>
          </a:xfrm>
          <a:prstGeom prst="rect">
            <a:avLst/>
          </a:prstGeom>
          <a:noFill/>
          <a:ln>
            <a:noFill/>
          </a:ln>
        </p:spPr>
      </p:pic>
      <p:sp>
        <p:nvSpPr>
          <p:cNvPr id="168" name="Google Shape;168;p23"/>
          <p:cNvSpPr txBox="1"/>
          <p:nvPr/>
        </p:nvSpPr>
        <p:spPr>
          <a:xfrm>
            <a:off x="98350" y="101025"/>
            <a:ext cx="7231200" cy="569400"/>
          </a:xfrm>
          <a:prstGeom prst="rect">
            <a:avLst/>
          </a:prstGeom>
          <a:noFill/>
          <a:ln>
            <a:noFill/>
          </a:ln>
        </p:spPr>
        <p:txBody>
          <a:bodyPr spcFirstLastPara="1" wrap="square" lIns="91425" tIns="91425" rIns="91425" bIns="91425" anchor="t" anchorCtr="0">
            <a:spAutoFit/>
          </a:bodyPr>
          <a:lstStyle/>
          <a:p>
            <a:r>
              <a:rPr lang="en-US" sz="2500" b="1" dirty="0" err="1">
                <a:latin typeface="Merriweather"/>
                <a:sym typeface="Merriweather"/>
              </a:rPr>
              <a:t>Mysteriewerkvorm</a:t>
            </a:r>
            <a:r>
              <a:rPr lang="en-US" sz="2500" b="1" dirty="0">
                <a:latin typeface="Merriweather"/>
                <a:sym typeface="Merriweather"/>
              </a:rPr>
              <a:t> </a:t>
            </a:r>
            <a:r>
              <a:rPr lang="en-US" sz="2500" b="1" dirty="0">
                <a:latin typeface="Merriweather"/>
                <a:ea typeface="Merriweather"/>
                <a:cs typeface="Merriweather"/>
                <a:sym typeface="Merriweather"/>
              </a:rPr>
              <a:t>– Jordi van den Hoven</a:t>
            </a:r>
            <a:endParaRPr lang="en-US" sz="2500" dirty="0">
              <a:latin typeface="Merriweather"/>
              <a:ea typeface="Merriweather"/>
              <a:cs typeface="Merriweather"/>
              <a:sym typeface="Merriweather"/>
            </a:endParaRPr>
          </a:p>
        </p:txBody>
      </p:sp>
      <p:sp>
        <p:nvSpPr>
          <p:cNvPr id="169" name="Google Shape;169;p23"/>
          <p:cNvSpPr txBox="1"/>
          <p:nvPr/>
        </p:nvSpPr>
        <p:spPr>
          <a:xfrm>
            <a:off x="90775" y="945500"/>
            <a:ext cx="563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Merriweather"/>
              <a:ea typeface="Merriweather"/>
              <a:cs typeface="Merriweather"/>
              <a:sym typeface="Merriweather"/>
            </a:endParaRPr>
          </a:p>
        </p:txBody>
      </p:sp>
      <p:sp>
        <p:nvSpPr>
          <p:cNvPr id="170" name="Google Shape;170;p23"/>
          <p:cNvSpPr txBox="1"/>
          <p:nvPr/>
        </p:nvSpPr>
        <p:spPr>
          <a:xfrm>
            <a:off x="90774" y="820675"/>
            <a:ext cx="9015401" cy="4916700"/>
          </a:xfrm>
          <a:prstGeom prst="rect">
            <a:avLst/>
          </a:prstGeom>
          <a:noFill/>
          <a:ln>
            <a:noFill/>
          </a:ln>
        </p:spPr>
        <p:txBody>
          <a:bodyPr spcFirstLastPara="1" wrap="square" lIns="91425" tIns="91425" rIns="91425" bIns="91425" anchor="t" anchorCtr="0">
            <a:spAutoFit/>
          </a:bodyPr>
          <a:lstStyle/>
          <a:p>
            <a:r>
              <a:rPr lang="nl-NL" dirty="0">
                <a:latin typeface="Merriweather"/>
              </a:rPr>
              <a:t>Deelvraag 1: Sorteer de bronnen die volgens jouw groepje onder het onderwerp ‘wonen’ vallen. Schrijf op het antwoordblad jullie keuzes en onderbouwing. Concludeer vervolgens wat voor beeld jullie hebben over de gastarbeiders met betrekking tot het onderwerp ‘wonen’.</a:t>
            </a:r>
            <a:endParaRPr lang="en-NL" dirty="0">
              <a:latin typeface="Merriweather"/>
            </a:endParaRPr>
          </a:p>
          <a:p>
            <a:r>
              <a:rPr lang="nl-NL" dirty="0">
                <a:latin typeface="Merriweather"/>
              </a:rPr>
              <a:t> </a:t>
            </a:r>
            <a:endParaRPr lang="en-NL" dirty="0">
              <a:latin typeface="Merriweather"/>
            </a:endParaRPr>
          </a:p>
          <a:p>
            <a:r>
              <a:rPr lang="nl-NL" dirty="0">
                <a:latin typeface="Merriweather"/>
              </a:rPr>
              <a:t>Deelvraag 2: Sorteer de bronnen die volgens jouw groepje onder het onderwerp ‘werken’ vallen. Schrijf op het antwoordblad jullie keuzes en onderbouwing. Concludeer vervolgens wat voor beeld jullie hebben over de gastarbeiders met betrekking tot het onderwerp ‘werken’.</a:t>
            </a:r>
            <a:endParaRPr lang="en-NL" dirty="0">
              <a:latin typeface="Merriweather"/>
            </a:endParaRPr>
          </a:p>
          <a:p>
            <a:r>
              <a:rPr lang="nl-NL" dirty="0">
                <a:latin typeface="Merriweather"/>
              </a:rPr>
              <a:t> </a:t>
            </a:r>
            <a:endParaRPr lang="en-NL" dirty="0">
              <a:latin typeface="Merriweather"/>
            </a:endParaRPr>
          </a:p>
          <a:p>
            <a:r>
              <a:rPr lang="nl-NL" dirty="0">
                <a:latin typeface="Merriweather"/>
              </a:rPr>
              <a:t>Deelvraag 3: Sorteer de bronnen die volgens jouw groepje onder het onderwerp ‘politiek’ vallen. Schrijf op het antwoordblad jullie keuzes en onderbouwing. Concludeer vervolgens wat voor beeld jullie hebben over de gastarbeiders met betrekking tot het onderwerp ‘politiek’.</a:t>
            </a:r>
            <a:endParaRPr lang="en-NL" dirty="0">
              <a:latin typeface="Merriweather"/>
            </a:endParaRPr>
          </a:p>
          <a:p>
            <a:r>
              <a:rPr lang="nl-NL" dirty="0">
                <a:latin typeface="Merriweather"/>
              </a:rPr>
              <a:t> </a:t>
            </a:r>
            <a:endParaRPr lang="en-NL" dirty="0">
              <a:latin typeface="Merriweather"/>
            </a:endParaRPr>
          </a:p>
          <a:p>
            <a:r>
              <a:rPr lang="nl-NL" dirty="0">
                <a:latin typeface="Merriweather"/>
              </a:rPr>
              <a:t>Deelvraag 4: Sorteer de bronnen die volgens jouw groepje onder het onderwerp ‘cultuur’ vallen. Schrijf op het antwoordblad jullie keuzes en onderbouwing. Concludeer vervolgens wat voor beeld jullie hebben over de gastarbeiders met betrekking tot het onderwerp ‘cultuur’.</a:t>
            </a:r>
            <a:endParaRPr lang="en-NL" dirty="0">
              <a:latin typeface="Merriweather"/>
            </a:endParaRPr>
          </a:p>
          <a:p>
            <a:r>
              <a:rPr lang="nl-NL" dirty="0">
                <a:latin typeface="Merriweather"/>
              </a:rPr>
              <a:t> </a:t>
            </a:r>
            <a:endParaRPr lang="en-NL" b="1" dirty="0">
              <a:latin typeface="Merriweather"/>
            </a:endParaRPr>
          </a:p>
          <a:p>
            <a:r>
              <a:rPr lang="nl-NL" b="1" dirty="0">
                <a:latin typeface="Merriweather"/>
              </a:rPr>
              <a:t>Hoofdvraag: Welk probleem moet de SBBW als eerst in behandeling nemen om de situatie te de-escaleren?</a:t>
            </a:r>
            <a:endParaRPr lang="en-NL" b="1" dirty="0">
              <a:latin typeface="Merriweather"/>
            </a:endParaRPr>
          </a:p>
          <a:p>
            <a:pPr marL="0" lvl="0" indent="0" algn="l" rtl="0">
              <a:spcBef>
                <a:spcPts val="0"/>
              </a:spcBef>
              <a:spcAft>
                <a:spcPts val="0"/>
              </a:spcAft>
              <a:buNone/>
            </a:pPr>
            <a:endParaRPr sz="1050" dirty="0">
              <a:latin typeface="Merriweather"/>
              <a:ea typeface="Merriweather"/>
              <a:cs typeface="Merriweather"/>
              <a:sym typeface="Merriweather"/>
            </a:endParaRPr>
          </a:p>
          <a:p>
            <a:pPr marL="0" lvl="0" indent="0" algn="l" rtl="0">
              <a:spcBef>
                <a:spcPts val="0"/>
              </a:spcBef>
              <a:spcAft>
                <a:spcPts val="0"/>
              </a:spcAft>
              <a:buNone/>
            </a:pPr>
            <a:endParaRPr sz="1500" dirty="0">
              <a:latin typeface="Merriweather"/>
              <a:ea typeface="Merriweather"/>
              <a:cs typeface="Merriweather"/>
              <a:sym typeface="Merriweather"/>
            </a:endParaRPr>
          </a:p>
          <a:p>
            <a:pPr marL="0" lvl="0" indent="0" algn="l" rtl="0">
              <a:spcBef>
                <a:spcPts val="0"/>
              </a:spcBef>
              <a:spcAft>
                <a:spcPts val="0"/>
              </a:spcAft>
              <a:buNone/>
            </a:pPr>
            <a:endParaRPr sz="1500" dirty="0">
              <a:latin typeface="Merriweather"/>
              <a:ea typeface="Merriweather"/>
              <a:cs typeface="Merriweather"/>
              <a:sym typeface="Merriweather"/>
            </a:endParaRPr>
          </a:p>
          <a:p>
            <a:pPr marL="0" lvl="0" indent="0" algn="l" rtl="0">
              <a:spcBef>
                <a:spcPts val="0"/>
              </a:spcBef>
              <a:spcAft>
                <a:spcPts val="0"/>
              </a:spcAft>
              <a:buNone/>
            </a:pPr>
            <a:endParaRPr sz="1500" dirty="0">
              <a:latin typeface="Merriweather"/>
              <a:ea typeface="Merriweather"/>
              <a:cs typeface="Merriweather"/>
              <a:sym typeface="Merriweather"/>
            </a:endParaRPr>
          </a:p>
        </p:txBody>
      </p:sp>
      <p:sp>
        <p:nvSpPr>
          <p:cNvPr id="171" name="Google Shape;171;p23"/>
          <p:cNvSpPr txBox="1"/>
          <p:nvPr/>
        </p:nvSpPr>
        <p:spPr>
          <a:xfrm>
            <a:off x="4651875" y="1097725"/>
            <a:ext cx="4034700" cy="6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500" dirty="0">
              <a:latin typeface="Merriweather"/>
              <a:ea typeface="Merriweather"/>
              <a:cs typeface="Merriweather"/>
              <a:sym typeface="Merriweather"/>
            </a:endParaRPr>
          </a:p>
          <a:p>
            <a:pPr marL="0" lvl="0" indent="0" algn="l" rtl="0">
              <a:spcBef>
                <a:spcPts val="0"/>
              </a:spcBef>
              <a:spcAft>
                <a:spcPts val="0"/>
              </a:spcAft>
              <a:buNone/>
            </a:pPr>
            <a:endParaRPr sz="1500" dirty="0">
              <a:latin typeface="Merriweather"/>
              <a:ea typeface="Merriweather"/>
              <a:cs typeface="Merriweather"/>
              <a:sym typeface="Merriweathe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31456" y="0"/>
            <a:ext cx="9144000" cy="5143500"/>
          </a:xfrm>
          <a:prstGeom prst="rect">
            <a:avLst/>
          </a:prstGeom>
          <a:solidFill>
            <a:srgbClr val="FBBF23"/>
          </a:solidFill>
          <a:ln w="9525" cap="flat" cmpd="sng">
            <a:solidFill>
              <a:srgbClr val="FBBF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 name="Google Shape;55;p13"/>
          <p:cNvPicPr preferRelativeResize="0"/>
          <p:nvPr/>
        </p:nvPicPr>
        <p:blipFill>
          <a:blip r:embed="rId3">
            <a:alphaModFix/>
          </a:blip>
          <a:stretch>
            <a:fillRect/>
          </a:stretch>
        </p:blipFill>
        <p:spPr>
          <a:xfrm>
            <a:off x="7005325" y="113024"/>
            <a:ext cx="1935248" cy="613125"/>
          </a:xfrm>
          <a:prstGeom prst="rect">
            <a:avLst/>
          </a:prstGeom>
          <a:noFill/>
          <a:ln>
            <a:noFill/>
          </a:ln>
        </p:spPr>
      </p:pic>
      <p:sp>
        <p:nvSpPr>
          <p:cNvPr id="56" name="Google Shape;56;p13"/>
          <p:cNvSpPr txBox="1"/>
          <p:nvPr/>
        </p:nvSpPr>
        <p:spPr>
          <a:xfrm>
            <a:off x="203427" y="512010"/>
            <a:ext cx="5326516" cy="452428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NL" sz="2400" b="1" i="0" dirty="0">
                <a:solidFill>
                  <a:srgbClr val="333333"/>
                </a:solidFill>
                <a:effectLst/>
                <a:latin typeface="Merriweather" panose="00000500000000000000" pitchFamily="2" charset="0"/>
              </a:rPr>
              <a:t>‘Gastarbeider of gelukszoeker? Gevoelige gesprekken in de klas’</a:t>
            </a:r>
          </a:p>
          <a:p>
            <a:pPr marL="0" lvl="0" indent="0" algn="l" rtl="0">
              <a:spcBef>
                <a:spcPts val="0"/>
              </a:spcBef>
              <a:spcAft>
                <a:spcPts val="0"/>
              </a:spcAft>
              <a:buNone/>
            </a:pPr>
            <a:endParaRPr lang="en-US" sz="1800" dirty="0">
              <a:latin typeface="Merriweather"/>
              <a:ea typeface="Merriweather"/>
              <a:cs typeface="Merriweather"/>
              <a:sym typeface="Merriweather"/>
            </a:endParaRPr>
          </a:p>
          <a:p>
            <a:pPr marL="0" lvl="0" indent="0" algn="l" rtl="0">
              <a:spcBef>
                <a:spcPts val="0"/>
              </a:spcBef>
              <a:spcAft>
                <a:spcPts val="0"/>
              </a:spcAft>
              <a:buNone/>
            </a:pPr>
            <a:endParaRPr lang="en-US" sz="1800" dirty="0">
              <a:latin typeface="Merriweather"/>
              <a:ea typeface="Merriweather"/>
              <a:cs typeface="Merriweather"/>
              <a:sym typeface="Merriweather"/>
            </a:endParaRPr>
          </a:p>
          <a:p>
            <a:pPr marL="0" lvl="0" indent="0" algn="l" rtl="0">
              <a:spcBef>
                <a:spcPts val="0"/>
              </a:spcBef>
              <a:spcAft>
                <a:spcPts val="0"/>
              </a:spcAft>
              <a:buNone/>
            </a:pPr>
            <a:endParaRPr lang="en-US" sz="1800" dirty="0">
              <a:latin typeface="Merriweather"/>
              <a:ea typeface="Merriweather"/>
              <a:cs typeface="Merriweather"/>
              <a:sym typeface="Merriweather"/>
            </a:endParaRPr>
          </a:p>
          <a:p>
            <a:pPr marL="0" lvl="0" indent="0" algn="l" rtl="0">
              <a:spcBef>
                <a:spcPts val="0"/>
              </a:spcBef>
              <a:spcAft>
                <a:spcPts val="0"/>
              </a:spcAft>
              <a:buNone/>
            </a:pPr>
            <a:endParaRPr lang="en-US" sz="1800" dirty="0">
              <a:latin typeface="Merriweather"/>
              <a:ea typeface="Merriweather"/>
              <a:cs typeface="Merriweather"/>
              <a:sym typeface="Merriweather"/>
            </a:endParaRPr>
          </a:p>
          <a:p>
            <a:pPr marL="0" lvl="0" indent="0" algn="l" rtl="0">
              <a:spcBef>
                <a:spcPts val="0"/>
              </a:spcBef>
              <a:spcAft>
                <a:spcPts val="0"/>
              </a:spcAft>
              <a:buNone/>
            </a:pPr>
            <a:endParaRPr lang="en-US" sz="1800" dirty="0">
              <a:latin typeface="Merriweather"/>
              <a:ea typeface="Merriweather"/>
              <a:cs typeface="Merriweather"/>
              <a:sym typeface="Merriweather"/>
            </a:endParaRPr>
          </a:p>
          <a:p>
            <a:pPr marL="0" lvl="0" indent="0" algn="l" rtl="0">
              <a:spcBef>
                <a:spcPts val="0"/>
              </a:spcBef>
              <a:spcAft>
                <a:spcPts val="0"/>
              </a:spcAft>
              <a:buNone/>
            </a:pPr>
            <a:endParaRPr lang="en-US" sz="1800" dirty="0">
              <a:latin typeface="Merriweather"/>
              <a:ea typeface="Merriweather"/>
              <a:cs typeface="Merriweather"/>
              <a:sym typeface="Merriweather"/>
            </a:endParaRPr>
          </a:p>
          <a:p>
            <a:pPr marL="0" lvl="0" indent="0" algn="l" rtl="0">
              <a:spcBef>
                <a:spcPts val="0"/>
              </a:spcBef>
              <a:spcAft>
                <a:spcPts val="0"/>
              </a:spcAft>
              <a:buNone/>
            </a:pPr>
            <a:endParaRPr lang="en-US" sz="1800" dirty="0">
              <a:latin typeface="Merriweather"/>
              <a:ea typeface="Merriweather"/>
              <a:cs typeface="Merriweather"/>
              <a:sym typeface="Merriweather"/>
            </a:endParaRPr>
          </a:p>
          <a:p>
            <a:pPr marL="0" lvl="0" indent="0" algn="l" rtl="0">
              <a:spcBef>
                <a:spcPts val="0"/>
              </a:spcBef>
              <a:spcAft>
                <a:spcPts val="0"/>
              </a:spcAft>
              <a:buNone/>
            </a:pPr>
            <a:endParaRPr lang="en-US" sz="1800" dirty="0">
              <a:latin typeface="Merriweather"/>
              <a:ea typeface="Merriweather"/>
              <a:cs typeface="Merriweather"/>
              <a:sym typeface="Merriweather"/>
            </a:endParaRPr>
          </a:p>
          <a:p>
            <a:pPr marL="0" lvl="0" indent="0" algn="l" rtl="0">
              <a:spcBef>
                <a:spcPts val="0"/>
              </a:spcBef>
              <a:spcAft>
                <a:spcPts val="0"/>
              </a:spcAft>
              <a:buNone/>
            </a:pPr>
            <a:endParaRPr lang="en-US" sz="1800" dirty="0">
              <a:latin typeface="Merriweather"/>
              <a:ea typeface="Merriweather"/>
              <a:cs typeface="Merriweather"/>
              <a:sym typeface="Merriweather"/>
            </a:endParaRPr>
          </a:p>
          <a:p>
            <a:pPr marL="0" lvl="0" indent="0" algn="l" rtl="0">
              <a:spcBef>
                <a:spcPts val="0"/>
              </a:spcBef>
              <a:spcAft>
                <a:spcPts val="0"/>
              </a:spcAft>
              <a:buNone/>
            </a:pPr>
            <a:endParaRPr sz="2400" dirty="0">
              <a:latin typeface="Merriweather"/>
              <a:ea typeface="Merriweather"/>
              <a:cs typeface="Merriweather"/>
              <a:sym typeface="Merriweather"/>
            </a:endParaRPr>
          </a:p>
          <a:p>
            <a:pPr marL="0" lvl="0" indent="0" algn="l" rtl="0">
              <a:spcBef>
                <a:spcPts val="0"/>
              </a:spcBef>
              <a:spcAft>
                <a:spcPts val="0"/>
              </a:spcAft>
              <a:buNone/>
            </a:pPr>
            <a:r>
              <a:rPr lang="en-US" sz="2400" b="1" dirty="0" err="1">
                <a:latin typeface="Merriweather"/>
                <a:ea typeface="Merriweather"/>
                <a:cs typeface="Merriweather"/>
                <a:sym typeface="Merriweather"/>
              </a:rPr>
              <a:t>Bedankt</a:t>
            </a:r>
            <a:r>
              <a:rPr lang="en-US" sz="2400" b="1" dirty="0">
                <a:latin typeface="Merriweather"/>
                <a:ea typeface="Merriweather"/>
                <a:cs typeface="Merriweather"/>
                <a:sym typeface="Merriweather"/>
              </a:rPr>
              <a:t> </a:t>
            </a:r>
            <a:r>
              <a:rPr lang="en-US" sz="2400" b="1" dirty="0" err="1">
                <a:latin typeface="Merriweather"/>
                <a:ea typeface="Merriweather"/>
                <a:cs typeface="Merriweather"/>
                <a:sym typeface="Merriweather"/>
              </a:rPr>
              <a:t>voor</a:t>
            </a:r>
            <a:r>
              <a:rPr lang="en-US" sz="2400" b="1" dirty="0">
                <a:latin typeface="Merriweather"/>
                <a:ea typeface="Merriweather"/>
                <a:cs typeface="Merriweather"/>
                <a:sym typeface="Merriweather"/>
              </a:rPr>
              <a:t> </a:t>
            </a:r>
            <a:r>
              <a:rPr lang="en-US" sz="2400" b="1" dirty="0" err="1">
                <a:latin typeface="Merriweather"/>
                <a:ea typeface="Merriweather"/>
                <a:cs typeface="Merriweather"/>
                <a:sym typeface="Merriweather"/>
              </a:rPr>
              <a:t>jullie</a:t>
            </a:r>
            <a:r>
              <a:rPr lang="en-US" sz="2400" b="1" dirty="0">
                <a:latin typeface="Merriweather"/>
                <a:ea typeface="Merriweather"/>
                <a:cs typeface="Merriweather"/>
                <a:sym typeface="Merriweather"/>
              </a:rPr>
              <a:t> </a:t>
            </a:r>
            <a:r>
              <a:rPr lang="en-US" sz="2400" b="1" dirty="0" err="1">
                <a:latin typeface="Merriweather"/>
                <a:ea typeface="Merriweather"/>
                <a:cs typeface="Merriweather"/>
                <a:sym typeface="Merriweather"/>
              </a:rPr>
              <a:t>aanwezigheid</a:t>
            </a:r>
            <a:r>
              <a:rPr lang="en-US" sz="2400" b="1" dirty="0">
                <a:latin typeface="Merriweather"/>
                <a:ea typeface="Merriweather"/>
                <a:cs typeface="Merriweather"/>
                <a:sym typeface="Merriweather"/>
              </a:rPr>
              <a:t>!</a:t>
            </a:r>
          </a:p>
        </p:txBody>
      </p:sp>
      <p:pic>
        <p:nvPicPr>
          <p:cNvPr id="57" name="Google Shape;57;p13"/>
          <p:cNvPicPr preferRelativeResize="0"/>
          <p:nvPr/>
        </p:nvPicPr>
        <p:blipFill>
          <a:blip r:embed="rId4">
            <a:alphaModFix/>
          </a:blip>
          <a:stretch>
            <a:fillRect/>
          </a:stretch>
        </p:blipFill>
        <p:spPr>
          <a:xfrm>
            <a:off x="2091456" y="1620472"/>
            <a:ext cx="1528600" cy="1528600"/>
          </a:xfrm>
          <a:prstGeom prst="rect">
            <a:avLst/>
          </a:prstGeom>
          <a:noFill/>
          <a:ln w="9525" cap="flat" cmpd="sng">
            <a:solidFill>
              <a:srgbClr val="FBBF23"/>
            </a:solidFill>
            <a:prstDash val="solid"/>
            <a:round/>
            <a:headEnd type="none" w="sm" len="sm"/>
            <a:tailEnd type="none" w="sm" len="sm"/>
          </a:ln>
        </p:spPr>
      </p:pic>
      <p:sp>
        <p:nvSpPr>
          <p:cNvPr id="59" name="Google Shape;59;p13"/>
          <p:cNvSpPr txBox="1"/>
          <p:nvPr/>
        </p:nvSpPr>
        <p:spPr>
          <a:xfrm>
            <a:off x="5510548" y="3189436"/>
            <a:ext cx="2507555" cy="6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1000" dirty="0">
                <a:latin typeface="Merriweather"/>
                <a:ea typeface="Merriweather"/>
                <a:cs typeface="Merriweather"/>
                <a:sym typeface="Merriweather"/>
              </a:rPr>
              <a:t>Dr. Saro Lozano Parra</a:t>
            </a:r>
          </a:p>
          <a:p>
            <a:pPr marL="0" lvl="0" indent="0" algn="l" rtl="0">
              <a:spcBef>
                <a:spcPts val="0"/>
              </a:spcBef>
              <a:spcAft>
                <a:spcPts val="0"/>
              </a:spcAft>
              <a:buNone/>
            </a:pPr>
            <a:r>
              <a:rPr lang="nl" sz="1000" i="1" dirty="0">
                <a:latin typeface="Merriweather"/>
                <a:ea typeface="Merriweather"/>
                <a:cs typeface="Merriweather"/>
                <a:sym typeface="Merriweather"/>
              </a:rPr>
              <a:t>Universitair Docent</a:t>
            </a:r>
          </a:p>
          <a:p>
            <a:pPr marL="0" lvl="0" indent="0" algn="l" rtl="0">
              <a:spcBef>
                <a:spcPts val="0"/>
              </a:spcBef>
              <a:spcAft>
                <a:spcPts val="0"/>
              </a:spcAft>
              <a:buNone/>
            </a:pPr>
            <a:r>
              <a:rPr lang="nl" sz="1000" i="1" dirty="0">
                <a:latin typeface="Merriweather"/>
                <a:ea typeface="Merriweather"/>
                <a:cs typeface="Merriweather"/>
                <a:sym typeface="Merriweather"/>
              </a:rPr>
              <a:t>Universiteit Utrecht</a:t>
            </a:r>
            <a:endParaRPr sz="1000" i="1" dirty="0">
              <a:latin typeface="Merriweather"/>
              <a:ea typeface="Merriweather"/>
              <a:cs typeface="Merriweather"/>
              <a:sym typeface="Merriweather"/>
            </a:endParaRPr>
          </a:p>
        </p:txBody>
      </p:sp>
      <p:sp>
        <p:nvSpPr>
          <p:cNvPr id="60" name="Google Shape;60;p13"/>
          <p:cNvSpPr txBox="1"/>
          <p:nvPr/>
        </p:nvSpPr>
        <p:spPr>
          <a:xfrm>
            <a:off x="2024352" y="3143200"/>
            <a:ext cx="2726498" cy="80018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1000" dirty="0">
                <a:latin typeface="Merriweather"/>
                <a:ea typeface="Merriweather"/>
                <a:cs typeface="Merriweather"/>
                <a:sym typeface="Merriweather"/>
              </a:rPr>
              <a:t>Dr. Hanneke Tuithof</a:t>
            </a:r>
            <a:endParaRPr sz="1000" dirty="0">
              <a:latin typeface="Merriweather"/>
              <a:ea typeface="Merriweather"/>
              <a:cs typeface="Merriweather"/>
              <a:sym typeface="Merriweather"/>
            </a:endParaRPr>
          </a:p>
          <a:p>
            <a:pPr marL="0" lvl="0" indent="0" algn="l" rtl="0">
              <a:spcBef>
                <a:spcPts val="0"/>
              </a:spcBef>
              <a:spcAft>
                <a:spcPts val="0"/>
              </a:spcAft>
              <a:buNone/>
            </a:pPr>
            <a:r>
              <a:rPr lang="nl" sz="1000" i="1" dirty="0">
                <a:latin typeface="Merriweather"/>
                <a:ea typeface="Merriweather"/>
                <a:cs typeface="Merriweather"/>
                <a:sym typeface="Merriweather"/>
              </a:rPr>
              <a:t>Vakdidacticus Geschiedenis</a:t>
            </a:r>
          </a:p>
          <a:p>
            <a:pPr marL="0" lvl="0" indent="0" algn="l" rtl="0">
              <a:spcBef>
                <a:spcPts val="0"/>
              </a:spcBef>
              <a:spcAft>
                <a:spcPts val="0"/>
              </a:spcAft>
              <a:buNone/>
            </a:pPr>
            <a:r>
              <a:rPr lang="nl" sz="1000" i="1" dirty="0">
                <a:latin typeface="Merriweather"/>
                <a:ea typeface="Merriweather"/>
                <a:cs typeface="Merriweather"/>
                <a:sym typeface="Merriweather"/>
              </a:rPr>
              <a:t>Hogeschool Utrecht</a:t>
            </a:r>
          </a:p>
          <a:p>
            <a:pPr marL="0" lvl="0" indent="0" algn="l" rtl="0">
              <a:spcBef>
                <a:spcPts val="0"/>
              </a:spcBef>
              <a:spcAft>
                <a:spcPts val="0"/>
              </a:spcAft>
              <a:buNone/>
            </a:pPr>
            <a:r>
              <a:rPr lang="nl" sz="1000" i="1" dirty="0">
                <a:latin typeface="Merriweather"/>
                <a:ea typeface="Merriweather"/>
                <a:cs typeface="Merriweather"/>
                <a:sym typeface="Merriweather"/>
              </a:rPr>
              <a:t>Universiteit Utrecht </a:t>
            </a:r>
            <a:endParaRPr sz="1000" i="1" dirty="0">
              <a:latin typeface="Merriweather"/>
              <a:ea typeface="Merriweather"/>
              <a:cs typeface="Merriweather"/>
              <a:sym typeface="Merriweather"/>
            </a:endParaRPr>
          </a:p>
        </p:txBody>
      </p:sp>
      <p:sp>
        <p:nvSpPr>
          <p:cNvPr id="62" name="Google Shape;62;p13"/>
          <p:cNvSpPr txBox="1"/>
          <p:nvPr/>
        </p:nvSpPr>
        <p:spPr>
          <a:xfrm>
            <a:off x="3756618" y="3175391"/>
            <a:ext cx="1693800"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dirty="0">
                <a:latin typeface="Merriweather"/>
                <a:ea typeface="Merriweather"/>
                <a:cs typeface="Merriweather"/>
                <a:sym typeface="Merriweather"/>
              </a:rPr>
              <a:t>Abdelkader Benali</a:t>
            </a:r>
            <a:endParaRPr sz="1000" dirty="0">
              <a:latin typeface="Merriweather"/>
              <a:ea typeface="Merriweather"/>
              <a:cs typeface="Merriweather"/>
              <a:sym typeface="Merriweather"/>
            </a:endParaRPr>
          </a:p>
          <a:p>
            <a:pPr marL="0" lvl="0" indent="0" algn="l" rtl="0">
              <a:spcBef>
                <a:spcPts val="0"/>
              </a:spcBef>
              <a:spcAft>
                <a:spcPts val="0"/>
              </a:spcAft>
              <a:buNone/>
            </a:pPr>
            <a:r>
              <a:rPr lang="nl" sz="1000" i="1" dirty="0">
                <a:latin typeface="Merriweather"/>
                <a:ea typeface="Merriweather"/>
                <a:cs typeface="Merriweather"/>
                <a:sym typeface="Merriweather"/>
              </a:rPr>
              <a:t>Schrijver en presentator</a:t>
            </a:r>
            <a:endParaRPr sz="1000" i="1" dirty="0">
              <a:latin typeface="Merriweather"/>
              <a:ea typeface="Merriweather"/>
              <a:cs typeface="Merriweather"/>
              <a:sym typeface="Merriweather"/>
            </a:endParaRPr>
          </a:p>
        </p:txBody>
      </p:sp>
      <p:pic>
        <p:nvPicPr>
          <p:cNvPr id="3" name="Picture 2">
            <a:extLst>
              <a:ext uri="{FF2B5EF4-FFF2-40B4-BE49-F238E27FC236}">
                <a16:creationId xmlns:a16="http://schemas.microsoft.com/office/drawing/2014/main" id="{D3CE20A7-EE59-C9FC-789F-A3A8DC56F426}"/>
              </a:ext>
            </a:extLst>
          </p:cNvPr>
          <p:cNvPicPr>
            <a:picLocks noChangeAspect="1"/>
          </p:cNvPicPr>
          <p:nvPr/>
        </p:nvPicPr>
        <p:blipFill rotWithShape="1">
          <a:blip r:embed="rId5"/>
          <a:srcRect t="20898" b="3290"/>
          <a:stretch/>
        </p:blipFill>
        <p:spPr>
          <a:xfrm>
            <a:off x="3840534" y="1626938"/>
            <a:ext cx="1525843" cy="1543913"/>
          </a:xfrm>
          <a:prstGeom prst="rect">
            <a:avLst/>
          </a:prstGeom>
        </p:spPr>
      </p:pic>
      <p:pic>
        <p:nvPicPr>
          <p:cNvPr id="5" name="Picture 4" descr="A person standing in front of a door&#10;&#10;Description automatically generated">
            <a:extLst>
              <a:ext uri="{FF2B5EF4-FFF2-40B4-BE49-F238E27FC236}">
                <a16:creationId xmlns:a16="http://schemas.microsoft.com/office/drawing/2014/main" id="{E501C3A0-09A4-4B7B-EF24-47E5810DF635}"/>
              </a:ext>
            </a:extLst>
          </p:cNvPr>
          <p:cNvPicPr>
            <a:picLocks noChangeAspect="1"/>
          </p:cNvPicPr>
          <p:nvPr/>
        </p:nvPicPr>
        <p:blipFill rotWithShape="1">
          <a:blip r:embed="rId6"/>
          <a:srcRect l="24519" t="13993" r="19343" b="22526"/>
          <a:stretch/>
        </p:blipFill>
        <p:spPr>
          <a:xfrm>
            <a:off x="7262209" y="1635312"/>
            <a:ext cx="1511788" cy="1548865"/>
          </a:xfrm>
          <a:prstGeom prst="rect">
            <a:avLst/>
          </a:prstGeom>
        </p:spPr>
      </p:pic>
      <p:sp>
        <p:nvSpPr>
          <p:cNvPr id="6" name="TextBox 5">
            <a:extLst>
              <a:ext uri="{FF2B5EF4-FFF2-40B4-BE49-F238E27FC236}">
                <a16:creationId xmlns:a16="http://schemas.microsoft.com/office/drawing/2014/main" id="{4CDB0FBB-87D3-31E7-ABFF-77B74920C29E}"/>
              </a:ext>
            </a:extLst>
          </p:cNvPr>
          <p:cNvSpPr txBox="1"/>
          <p:nvPr/>
        </p:nvSpPr>
        <p:spPr>
          <a:xfrm>
            <a:off x="7095772" y="3201391"/>
            <a:ext cx="2839382" cy="861774"/>
          </a:xfrm>
          <a:prstGeom prst="rect">
            <a:avLst/>
          </a:prstGeom>
          <a:noFill/>
        </p:spPr>
        <p:txBody>
          <a:bodyPr wrap="square" rtlCol="0">
            <a:spAutoFit/>
          </a:bodyPr>
          <a:lstStyle/>
          <a:p>
            <a:r>
              <a:rPr lang="nl-NL" sz="1000" dirty="0">
                <a:latin typeface="Merriweather"/>
              </a:rPr>
              <a:t>Jordi van den Hoven</a:t>
            </a:r>
          </a:p>
          <a:p>
            <a:r>
              <a:rPr lang="nl-NL" sz="1000" i="1" dirty="0">
                <a:latin typeface="Merriweather"/>
              </a:rPr>
              <a:t>Master Educatie &amp; </a:t>
            </a:r>
          </a:p>
          <a:p>
            <a:r>
              <a:rPr lang="nl-NL" sz="1000" i="1" dirty="0">
                <a:latin typeface="Merriweather"/>
              </a:rPr>
              <a:t>Communicatie: Geschiedenis</a:t>
            </a:r>
          </a:p>
          <a:p>
            <a:r>
              <a:rPr lang="nl-NL" sz="1000" i="1" dirty="0">
                <a:latin typeface="Merriweather"/>
              </a:rPr>
              <a:t>Universiteit Utrecht</a:t>
            </a:r>
          </a:p>
          <a:p>
            <a:endParaRPr lang="en-NL" sz="1000" dirty="0">
              <a:latin typeface="Merriweather"/>
            </a:endParaRPr>
          </a:p>
        </p:txBody>
      </p:sp>
      <p:pic>
        <p:nvPicPr>
          <p:cNvPr id="7" name="Picture 6">
            <a:extLst>
              <a:ext uri="{FF2B5EF4-FFF2-40B4-BE49-F238E27FC236}">
                <a16:creationId xmlns:a16="http://schemas.microsoft.com/office/drawing/2014/main" id="{29F7012F-3D4E-4068-AF01-7987CAA6DFD8}"/>
              </a:ext>
            </a:extLst>
          </p:cNvPr>
          <p:cNvPicPr>
            <a:picLocks noChangeAspect="1"/>
          </p:cNvPicPr>
          <p:nvPr/>
        </p:nvPicPr>
        <p:blipFill rotWithShape="1">
          <a:blip r:embed="rId7"/>
          <a:srcRect r="33549"/>
          <a:stretch/>
        </p:blipFill>
        <p:spPr>
          <a:xfrm>
            <a:off x="5549992" y="1658232"/>
            <a:ext cx="1528601" cy="1534552"/>
          </a:xfrm>
          <a:prstGeom prst="rect">
            <a:avLst/>
          </a:prstGeom>
        </p:spPr>
      </p:pic>
    </p:spTree>
    <p:extLst>
      <p:ext uri="{BB962C8B-B14F-4D97-AF65-F5344CB8AC3E}">
        <p14:creationId xmlns:p14="http://schemas.microsoft.com/office/powerpoint/2010/main" val="3560827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7" name="Google Shape;67;p14"/>
          <p:cNvPicPr preferRelativeResize="0"/>
          <p:nvPr/>
        </p:nvPicPr>
        <p:blipFill rotWithShape="1">
          <a:blip r:embed="rId3">
            <a:alphaModFix/>
          </a:blip>
          <a:srcRect/>
          <a:stretch/>
        </p:blipFill>
        <p:spPr>
          <a:xfrm>
            <a:off x="4501501" y="3457025"/>
            <a:ext cx="2222925" cy="1481950"/>
          </a:xfrm>
          <a:prstGeom prst="rect">
            <a:avLst/>
          </a:prstGeom>
          <a:noFill/>
          <a:ln>
            <a:noFill/>
          </a:ln>
        </p:spPr>
      </p:pic>
      <p:sp>
        <p:nvSpPr>
          <p:cNvPr id="68" name="Google Shape;68;p14"/>
          <p:cNvSpPr/>
          <p:nvPr/>
        </p:nvSpPr>
        <p:spPr>
          <a:xfrm>
            <a:off x="0" y="7575"/>
            <a:ext cx="9144000" cy="756300"/>
          </a:xfrm>
          <a:prstGeom prst="rect">
            <a:avLst/>
          </a:prstGeom>
          <a:solidFill>
            <a:srgbClr val="FBBF23"/>
          </a:solidFill>
          <a:ln w="9525" cap="flat" cmpd="sng">
            <a:solidFill>
              <a:srgbClr val="FBBF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 name="Google Shape;69;p14"/>
          <p:cNvPicPr preferRelativeResize="0"/>
          <p:nvPr/>
        </p:nvPicPr>
        <p:blipFill rotWithShape="1">
          <a:blip r:embed="rId4">
            <a:alphaModFix/>
          </a:blip>
          <a:srcRect r="65969"/>
          <a:stretch/>
        </p:blipFill>
        <p:spPr>
          <a:xfrm>
            <a:off x="8448050" y="79388"/>
            <a:ext cx="658126" cy="612674"/>
          </a:xfrm>
          <a:prstGeom prst="rect">
            <a:avLst/>
          </a:prstGeom>
          <a:noFill/>
          <a:ln>
            <a:noFill/>
          </a:ln>
        </p:spPr>
      </p:pic>
      <p:sp>
        <p:nvSpPr>
          <p:cNvPr id="70" name="Google Shape;70;p14"/>
          <p:cNvSpPr txBox="1"/>
          <p:nvPr/>
        </p:nvSpPr>
        <p:spPr>
          <a:xfrm>
            <a:off x="98350" y="101025"/>
            <a:ext cx="38652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2500" b="1">
                <a:latin typeface="Merriweather"/>
                <a:ea typeface="Merriweather"/>
                <a:cs typeface="Merriweather"/>
                <a:sym typeface="Merriweather"/>
              </a:rPr>
              <a:t>Programma</a:t>
            </a:r>
            <a:endParaRPr sz="2500">
              <a:latin typeface="Merriweather"/>
              <a:ea typeface="Merriweather"/>
              <a:cs typeface="Merriweather"/>
              <a:sym typeface="Merriweather"/>
            </a:endParaRPr>
          </a:p>
        </p:txBody>
      </p:sp>
      <p:sp>
        <p:nvSpPr>
          <p:cNvPr id="71" name="Google Shape;71;p14"/>
          <p:cNvSpPr txBox="1"/>
          <p:nvPr/>
        </p:nvSpPr>
        <p:spPr>
          <a:xfrm>
            <a:off x="90775" y="945500"/>
            <a:ext cx="563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Merriweather"/>
              <a:ea typeface="Merriweather"/>
              <a:cs typeface="Merriweather"/>
              <a:sym typeface="Merriweather"/>
            </a:endParaRPr>
          </a:p>
        </p:txBody>
      </p:sp>
      <p:pic>
        <p:nvPicPr>
          <p:cNvPr id="73" name="Google Shape;73;p14"/>
          <p:cNvPicPr preferRelativeResize="0"/>
          <p:nvPr/>
        </p:nvPicPr>
        <p:blipFill rotWithShape="1">
          <a:blip r:embed="rId5">
            <a:alphaModFix/>
          </a:blip>
          <a:srcRect b="50206"/>
          <a:stretch/>
        </p:blipFill>
        <p:spPr>
          <a:xfrm>
            <a:off x="5407411" y="1267285"/>
            <a:ext cx="2048900" cy="1812958"/>
          </a:xfrm>
          <a:prstGeom prst="rect">
            <a:avLst/>
          </a:prstGeom>
          <a:noFill/>
          <a:ln>
            <a:noFill/>
          </a:ln>
        </p:spPr>
      </p:pic>
      <p:sp>
        <p:nvSpPr>
          <p:cNvPr id="74" name="Google Shape;74;p14"/>
          <p:cNvSpPr txBox="1"/>
          <p:nvPr/>
        </p:nvSpPr>
        <p:spPr>
          <a:xfrm>
            <a:off x="467661" y="1589737"/>
            <a:ext cx="7550679" cy="31854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1500" b="1" dirty="0">
                <a:latin typeface="Merriweather"/>
                <a:ea typeface="Merriweather"/>
                <a:cs typeface="Merriweather"/>
                <a:sym typeface="Merriweather"/>
              </a:rPr>
              <a:t>09:30-09:35</a:t>
            </a:r>
            <a:r>
              <a:rPr lang="nl" sz="1500" dirty="0">
                <a:latin typeface="Merriweather"/>
                <a:ea typeface="Merriweather"/>
                <a:cs typeface="Merriweather"/>
                <a:sym typeface="Merriweather"/>
              </a:rPr>
              <a:t>	Introductie</a:t>
            </a:r>
          </a:p>
          <a:p>
            <a:pPr marL="0" lvl="0" indent="0" algn="l" rtl="0">
              <a:spcBef>
                <a:spcPts val="0"/>
              </a:spcBef>
              <a:spcAft>
                <a:spcPts val="0"/>
              </a:spcAft>
              <a:buNone/>
            </a:pPr>
            <a:endParaRPr sz="1500" dirty="0">
              <a:latin typeface="Merriweather"/>
              <a:ea typeface="Merriweather"/>
              <a:cs typeface="Merriweather"/>
              <a:sym typeface="Merriweather"/>
            </a:endParaRPr>
          </a:p>
          <a:p>
            <a:pPr marL="0" lvl="0" indent="0" algn="l" rtl="0">
              <a:spcBef>
                <a:spcPts val="0"/>
              </a:spcBef>
              <a:spcAft>
                <a:spcPts val="0"/>
              </a:spcAft>
              <a:buNone/>
            </a:pPr>
            <a:r>
              <a:rPr lang="nl" sz="1500" b="1" dirty="0">
                <a:latin typeface="Merriweather"/>
                <a:ea typeface="Merriweather"/>
                <a:cs typeface="Merriweather"/>
                <a:sym typeface="Merriweather"/>
              </a:rPr>
              <a:t>09:35-10:35	</a:t>
            </a:r>
            <a:r>
              <a:rPr lang="nl" sz="1500" dirty="0">
                <a:latin typeface="Merriweather"/>
                <a:ea typeface="Merriweather"/>
                <a:cs typeface="Merriweather"/>
                <a:sym typeface="Merriweather"/>
              </a:rPr>
              <a:t>‘Gastarbeiders’</a:t>
            </a:r>
          </a:p>
          <a:p>
            <a:pPr marL="0" lvl="0" indent="0" algn="l" rtl="0">
              <a:spcBef>
                <a:spcPts val="0"/>
              </a:spcBef>
              <a:spcAft>
                <a:spcPts val="0"/>
              </a:spcAft>
              <a:buNone/>
            </a:pPr>
            <a:endParaRPr lang="nl" sz="1500" dirty="0">
              <a:latin typeface="Merriweather"/>
              <a:ea typeface="Merriweather"/>
              <a:cs typeface="Merriweather"/>
              <a:sym typeface="Merriweather"/>
            </a:endParaRPr>
          </a:p>
          <a:p>
            <a:pPr marL="0" lvl="0" indent="0" algn="l" rtl="0">
              <a:spcBef>
                <a:spcPts val="0"/>
              </a:spcBef>
              <a:spcAft>
                <a:spcPts val="0"/>
              </a:spcAft>
              <a:buNone/>
            </a:pPr>
            <a:r>
              <a:rPr lang="nl" sz="1500" b="1" dirty="0">
                <a:latin typeface="Merriweather"/>
                <a:ea typeface="Merriweather"/>
                <a:cs typeface="Merriweather"/>
                <a:sym typeface="Merriweather"/>
              </a:rPr>
              <a:t>10:35-10:45</a:t>
            </a:r>
            <a:r>
              <a:rPr lang="nl" sz="1500" dirty="0">
                <a:latin typeface="Merriweather"/>
                <a:ea typeface="Merriweather"/>
                <a:cs typeface="Merriweather"/>
                <a:sym typeface="Merriweather"/>
              </a:rPr>
              <a:t>	Pauze</a:t>
            </a:r>
          </a:p>
          <a:p>
            <a:pPr marL="0" lvl="0" indent="0" algn="l" rtl="0">
              <a:spcBef>
                <a:spcPts val="0"/>
              </a:spcBef>
              <a:spcAft>
                <a:spcPts val="0"/>
              </a:spcAft>
              <a:buNone/>
            </a:pPr>
            <a:endParaRPr lang="nl" sz="1500" dirty="0">
              <a:latin typeface="Merriweather"/>
              <a:ea typeface="Merriweather"/>
              <a:cs typeface="Merriweather"/>
              <a:sym typeface="Merriweather"/>
            </a:endParaRPr>
          </a:p>
          <a:p>
            <a:pPr marL="0" lvl="0" indent="0" algn="l" rtl="0">
              <a:spcBef>
                <a:spcPts val="0"/>
              </a:spcBef>
              <a:spcAft>
                <a:spcPts val="0"/>
              </a:spcAft>
              <a:buNone/>
            </a:pPr>
            <a:r>
              <a:rPr lang="nl" sz="1500" b="1" dirty="0">
                <a:latin typeface="Merriweather"/>
                <a:ea typeface="Merriweather"/>
                <a:cs typeface="Merriweather"/>
                <a:sym typeface="Merriweather"/>
              </a:rPr>
              <a:t>10:45-11:45</a:t>
            </a:r>
            <a:r>
              <a:rPr lang="nl" sz="1500" dirty="0">
                <a:latin typeface="Merriweather"/>
                <a:ea typeface="Merriweather"/>
                <a:cs typeface="Merriweather"/>
                <a:sym typeface="Merriweather"/>
              </a:rPr>
              <a:t>	Gevoelige gesprekken in de klas</a:t>
            </a:r>
          </a:p>
          <a:p>
            <a:pPr marL="0" lvl="0" indent="0" algn="l" rtl="0">
              <a:spcBef>
                <a:spcPts val="0"/>
              </a:spcBef>
              <a:spcAft>
                <a:spcPts val="0"/>
              </a:spcAft>
              <a:buNone/>
            </a:pPr>
            <a:endParaRPr sz="1500" dirty="0">
              <a:latin typeface="Merriweather"/>
              <a:ea typeface="Merriweather"/>
              <a:cs typeface="Merriweather"/>
              <a:sym typeface="Merriweather"/>
            </a:endParaRPr>
          </a:p>
          <a:p>
            <a:pPr marL="0" lvl="0" indent="0" algn="l" rtl="0">
              <a:spcBef>
                <a:spcPts val="0"/>
              </a:spcBef>
              <a:spcAft>
                <a:spcPts val="0"/>
              </a:spcAft>
              <a:buNone/>
            </a:pPr>
            <a:r>
              <a:rPr lang="nl" sz="1500" b="1" dirty="0">
                <a:latin typeface="Merriweather"/>
                <a:ea typeface="Merriweather"/>
                <a:cs typeface="Merriweather"/>
                <a:sym typeface="Merriweather"/>
              </a:rPr>
              <a:t>11:45-12:45</a:t>
            </a:r>
            <a:r>
              <a:rPr lang="nl" sz="1500" dirty="0">
                <a:latin typeface="Merriweather"/>
                <a:ea typeface="Merriweather"/>
                <a:cs typeface="Merriweather"/>
                <a:sym typeface="Merriweather"/>
              </a:rPr>
              <a:t>	Mysteriewerkvorm</a:t>
            </a:r>
          </a:p>
          <a:p>
            <a:pPr marL="0" lvl="0" indent="0" algn="l" rtl="0">
              <a:spcBef>
                <a:spcPts val="0"/>
              </a:spcBef>
              <a:spcAft>
                <a:spcPts val="0"/>
              </a:spcAft>
              <a:buNone/>
            </a:pPr>
            <a:endParaRPr sz="1500" dirty="0">
              <a:latin typeface="Merriweather"/>
              <a:ea typeface="Merriweather"/>
              <a:cs typeface="Merriweather"/>
              <a:sym typeface="Merriweather"/>
            </a:endParaRPr>
          </a:p>
          <a:p>
            <a:pPr marL="0" lvl="0" indent="0" algn="l" rtl="0">
              <a:spcBef>
                <a:spcPts val="0"/>
              </a:spcBef>
              <a:spcAft>
                <a:spcPts val="0"/>
              </a:spcAft>
              <a:buNone/>
            </a:pPr>
            <a:r>
              <a:rPr lang="nl" sz="1500" b="1" dirty="0">
                <a:latin typeface="Merriweather"/>
                <a:ea typeface="Merriweather"/>
                <a:cs typeface="Merriweather"/>
                <a:sym typeface="Merriweather"/>
              </a:rPr>
              <a:t>12:45-13:00	</a:t>
            </a:r>
            <a:r>
              <a:rPr lang="nl" sz="1500" dirty="0">
                <a:latin typeface="Merriweather"/>
                <a:ea typeface="Merriweather"/>
                <a:cs typeface="Merriweather"/>
                <a:sym typeface="Merriweather"/>
              </a:rPr>
              <a:t>Afsluiting</a:t>
            </a:r>
            <a:endParaRPr sz="1500" dirty="0">
              <a:latin typeface="Merriweather"/>
              <a:ea typeface="Merriweather"/>
              <a:cs typeface="Merriweather"/>
              <a:sym typeface="Merriweather"/>
            </a:endParaRPr>
          </a:p>
          <a:p>
            <a:pPr marL="0" lvl="0" indent="0" algn="l" rtl="0">
              <a:spcBef>
                <a:spcPts val="0"/>
              </a:spcBef>
              <a:spcAft>
                <a:spcPts val="0"/>
              </a:spcAft>
              <a:buNone/>
            </a:pPr>
            <a:r>
              <a:rPr lang="nl" sz="1500" dirty="0">
                <a:latin typeface="Merriweather"/>
                <a:ea typeface="Merriweather"/>
                <a:cs typeface="Merriweather"/>
                <a:sym typeface="Merriweather"/>
              </a:rPr>
              <a:t>	</a:t>
            </a:r>
            <a:endParaRPr sz="1500" dirty="0">
              <a:latin typeface="Merriweather"/>
              <a:ea typeface="Merriweather"/>
              <a:cs typeface="Merriweather"/>
              <a:sym typeface="Merriweather"/>
            </a:endParaRPr>
          </a:p>
          <a:p>
            <a:pPr marL="0" lvl="0" indent="0" algn="l" rtl="0">
              <a:spcBef>
                <a:spcPts val="0"/>
              </a:spcBef>
              <a:spcAft>
                <a:spcPts val="0"/>
              </a:spcAft>
              <a:buNone/>
            </a:pPr>
            <a:endParaRPr sz="1500" dirty="0">
              <a:latin typeface="Merriweather"/>
              <a:ea typeface="Merriweather"/>
              <a:cs typeface="Merriweather"/>
              <a:sym typeface="Merriweather"/>
            </a:endParaRPr>
          </a:p>
        </p:txBody>
      </p:sp>
      <p:pic>
        <p:nvPicPr>
          <p:cNvPr id="2" name="Picture 1">
            <a:extLst>
              <a:ext uri="{FF2B5EF4-FFF2-40B4-BE49-F238E27FC236}">
                <a16:creationId xmlns:a16="http://schemas.microsoft.com/office/drawing/2014/main" id="{1F69D45E-15EB-5D9E-B4DE-2CB5E198446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16" b="99789" l="44429" r="93571">
                        <a14:foregroundMark x1="50714" y1="43671" x2="49714" y2="39451"/>
                        <a14:foregroundMark x1="59571" y1="80802" x2="62429" y2="93460"/>
                        <a14:foregroundMark x1="64429" y1="87131" x2="66286" y2="93882"/>
                        <a14:foregroundMark x1="66143" y1="85443" x2="56571" y2="99156"/>
                        <a14:foregroundMark x1="56571" y1="99156" x2="55571" y2="99789"/>
                        <a14:foregroundMark x1="65143" y1="40084" x2="65286" y2="37764"/>
                        <a14:foregroundMark x1="66429" y1="34388" x2="68000" y2="45570"/>
                        <a14:foregroundMark x1="68143" y1="41350" x2="68571" y2="33333"/>
                        <a14:foregroundMark x1="54143" y1="42827" x2="56000" y2="82278"/>
                        <a14:foregroundMark x1="56000" y1="82278" x2="45857" y2="56751"/>
                        <a14:foregroundMark x1="49143" y1="51688" x2="51571" y2="59494"/>
                        <a14:foregroundMark x1="50143" y1="62658" x2="48143" y2="73207"/>
                        <a14:foregroundMark x1="45286" y1="63080" x2="45857" y2="66034"/>
                        <a14:foregroundMark x1="80857" y1="28692" x2="85429" y2="77215"/>
                        <a14:foregroundMark x1="84857" y1="76582" x2="86429" y2="53586"/>
                        <a14:foregroundMark x1="86429" y1="53586" x2="88286" y2="48734"/>
                        <a14:foregroundMark x1="88429" y1="42616" x2="89714" y2="61392"/>
                        <a14:foregroundMark x1="67286" y1="31857" x2="67286" y2="31013"/>
                        <a14:foregroundMark x1="68429" y1="32700" x2="63857" y2="32489"/>
                        <a14:foregroundMark x1="65571" y1="30802" x2="65571" y2="30802"/>
                        <a14:foregroundMark x1="65571" y1="32700" x2="66714" y2="31013"/>
                        <a14:foregroundMark x1="53143" y1="23207" x2="53857" y2="19831"/>
                        <a14:foregroundMark x1="79429" y1="27004" x2="83143" y2="29114"/>
                        <a14:foregroundMark x1="84571" y1="28481" x2="83857" y2="26793"/>
                        <a14:foregroundMark x1="84286" y1="29958" x2="86286" y2="32068"/>
                        <a14:foregroundMark x1="81714" y1="45992" x2="77571" y2="76160"/>
                        <a14:foregroundMark x1="78143" y1="76160" x2="82000" y2="85443"/>
                        <a14:foregroundMark x1="83714" y1="89030" x2="85000" y2="95570"/>
                        <a14:foregroundMark x1="84429" y1="84599" x2="83429" y2="88819"/>
                        <a14:foregroundMark x1="91286" y1="60127" x2="90000" y2="68143"/>
                        <a14:foregroundMark x1="89000" y1="71097" x2="89000" y2="71097"/>
                        <a14:foregroundMark x1="87857" y1="72152" x2="88857" y2="74473"/>
                        <a14:foregroundMark x1="76000" y1="60127" x2="77714" y2="62869"/>
                        <a14:foregroundMark x1="78286" y1="47679" x2="77857" y2="49367"/>
                        <a14:foregroundMark x1="83143" y1="85443" x2="82143" y2="97679"/>
                        <a14:foregroundMark x1="79857" y1="86287" x2="81429" y2="88186"/>
                        <a14:foregroundMark x1="71857" y1="73207" x2="71000" y2="78270"/>
                        <a14:foregroundMark x1="72143" y1="77426" x2="72000" y2="78692"/>
                        <a14:foregroundMark x1="80000" y1="34177" x2="79143" y2="34177"/>
                      </a14:backgroundRemoval>
                    </a14:imgEffect>
                  </a14:imgLayer>
                </a14:imgProps>
              </a:ext>
            </a:extLst>
          </a:blip>
          <a:srcRect l="38690"/>
          <a:stretch/>
        </p:blipFill>
        <p:spPr>
          <a:xfrm>
            <a:off x="6718317" y="2564618"/>
            <a:ext cx="2334908" cy="257880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p:nvPr/>
        </p:nvSpPr>
        <p:spPr>
          <a:xfrm>
            <a:off x="0" y="7575"/>
            <a:ext cx="9144000" cy="756300"/>
          </a:xfrm>
          <a:prstGeom prst="rect">
            <a:avLst/>
          </a:prstGeom>
          <a:solidFill>
            <a:srgbClr val="FBBF23"/>
          </a:solidFill>
          <a:ln w="9525" cap="flat" cmpd="sng">
            <a:solidFill>
              <a:srgbClr val="FBBF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 name="Google Shape;80;p15"/>
          <p:cNvPicPr preferRelativeResize="0"/>
          <p:nvPr/>
        </p:nvPicPr>
        <p:blipFill rotWithShape="1">
          <a:blip r:embed="rId3">
            <a:alphaModFix/>
          </a:blip>
          <a:srcRect r="65969"/>
          <a:stretch/>
        </p:blipFill>
        <p:spPr>
          <a:xfrm>
            <a:off x="8448050" y="79388"/>
            <a:ext cx="658126" cy="612674"/>
          </a:xfrm>
          <a:prstGeom prst="rect">
            <a:avLst/>
          </a:prstGeom>
          <a:noFill/>
          <a:ln>
            <a:noFill/>
          </a:ln>
        </p:spPr>
      </p:pic>
      <p:sp>
        <p:nvSpPr>
          <p:cNvPr id="81" name="Google Shape;81;p15"/>
          <p:cNvSpPr txBox="1"/>
          <p:nvPr/>
        </p:nvSpPr>
        <p:spPr>
          <a:xfrm>
            <a:off x="98350" y="101025"/>
            <a:ext cx="7231200" cy="56935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2500" b="1" dirty="0">
                <a:latin typeface="Merriweather"/>
                <a:ea typeface="Merriweather"/>
                <a:cs typeface="Merriweather"/>
                <a:sym typeface="Merriweather"/>
              </a:rPr>
              <a:t>‘Gastarbeiders’ – Abdelkader Benali </a:t>
            </a:r>
            <a:endParaRPr sz="2500" dirty="0">
              <a:latin typeface="Merriweather"/>
              <a:ea typeface="Merriweather"/>
              <a:cs typeface="Merriweather"/>
              <a:sym typeface="Merriweather"/>
            </a:endParaRPr>
          </a:p>
        </p:txBody>
      </p:sp>
      <p:sp>
        <p:nvSpPr>
          <p:cNvPr id="82" name="Google Shape;82;p15"/>
          <p:cNvSpPr txBox="1"/>
          <p:nvPr/>
        </p:nvSpPr>
        <p:spPr>
          <a:xfrm>
            <a:off x="90775" y="945500"/>
            <a:ext cx="563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Merriweather"/>
              <a:ea typeface="Merriweather"/>
              <a:cs typeface="Merriweather"/>
              <a:sym typeface="Merriweather"/>
            </a:endParaRPr>
          </a:p>
        </p:txBody>
      </p:sp>
      <p:pic>
        <p:nvPicPr>
          <p:cNvPr id="2" name="Picture 1">
            <a:extLst>
              <a:ext uri="{FF2B5EF4-FFF2-40B4-BE49-F238E27FC236}">
                <a16:creationId xmlns:a16="http://schemas.microsoft.com/office/drawing/2014/main" id="{DB8BAE98-4560-EED8-61CD-15EE26029ADB}"/>
              </a:ext>
            </a:extLst>
          </p:cNvPr>
          <p:cNvPicPr>
            <a:picLocks noChangeAspect="1"/>
          </p:cNvPicPr>
          <p:nvPr/>
        </p:nvPicPr>
        <p:blipFill rotWithShape="1">
          <a:blip r:embed="rId4"/>
          <a:srcRect t="19728"/>
          <a:stretch/>
        </p:blipFill>
        <p:spPr>
          <a:xfrm>
            <a:off x="0" y="763830"/>
            <a:ext cx="3439886" cy="1856853"/>
          </a:xfrm>
          <a:prstGeom prst="rect">
            <a:avLst/>
          </a:prstGeom>
        </p:spPr>
      </p:pic>
      <p:pic>
        <p:nvPicPr>
          <p:cNvPr id="3" name="Picture 2">
            <a:extLst>
              <a:ext uri="{FF2B5EF4-FFF2-40B4-BE49-F238E27FC236}">
                <a16:creationId xmlns:a16="http://schemas.microsoft.com/office/drawing/2014/main" id="{151D6F36-723F-29C9-FEE8-26677C327359}"/>
              </a:ext>
            </a:extLst>
          </p:cNvPr>
          <p:cNvPicPr>
            <a:picLocks noChangeAspect="1"/>
          </p:cNvPicPr>
          <p:nvPr/>
        </p:nvPicPr>
        <p:blipFill>
          <a:blip r:embed="rId5"/>
          <a:stretch>
            <a:fillRect/>
          </a:stretch>
        </p:blipFill>
        <p:spPr>
          <a:xfrm>
            <a:off x="2971632" y="763831"/>
            <a:ext cx="6172367" cy="4372094"/>
          </a:xfrm>
          <a:prstGeom prst="rect">
            <a:avLst/>
          </a:prstGeom>
        </p:spPr>
      </p:pic>
      <p:pic>
        <p:nvPicPr>
          <p:cNvPr id="4" name="Picture 3">
            <a:extLst>
              <a:ext uri="{FF2B5EF4-FFF2-40B4-BE49-F238E27FC236}">
                <a16:creationId xmlns:a16="http://schemas.microsoft.com/office/drawing/2014/main" id="{768288DD-0813-9B08-DD75-79A7D6B49AC6}"/>
              </a:ext>
            </a:extLst>
          </p:cNvPr>
          <p:cNvPicPr>
            <a:picLocks noChangeAspect="1"/>
          </p:cNvPicPr>
          <p:nvPr/>
        </p:nvPicPr>
        <p:blipFill>
          <a:blip r:embed="rId6"/>
          <a:stretch>
            <a:fillRect/>
          </a:stretch>
        </p:blipFill>
        <p:spPr>
          <a:xfrm>
            <a:off x="0" y="2164294"/>
            <a:ext cx="2971631" cy="2971631"/>
          </a:xfrm>
          <a:prstGeom prst="rect">
            <a:avLst/>
          </a:prstGeom>
        </p:spPr>
      </p:pic>
    </p:spTree>
    <p:extLst>
      <p:ext uri="{BB962C8B-B14F-4D97-AF65-F5344CB8AC3E}">
        <p14:creationId xmlns:p14="http://schemas.microsoft.com/office/powerpoint/2010/main" val="763717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p:nvPr/>
        </p:nvSpPr>
        <p:spPr>
          <a:xfrm>
            <a:off x="0" y="7575"/>
            <a:ext cx="9144000" cy="756300"/>
          </a:xfrm>
          <a:prstGeom prst="rect">
            <a:avLst/>
          </a:prstGeom>
          <a:solidFill>
            <a:srgbClr val="FBBF23"/>
          </a:solidFill>
          <a:ln w="9525" cap="flat" cmpd="sng">
            <a:solidFill>
              <a:srgbClr val="FBBF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 name="Google Shape;80;p15"/>
          <p:cNvPicPr preferRelativeResize="0"/>
          <p:nvPr/>
        </p:nvPicPr>
        <p:blipFill rotWithShape="1">
          <a:blip r:embed="rId3">
            <a:alphaModFix/>
          </a:blip>
          <a:srcRect r="65969"/>
          <a:stretch/>
        </p:blipFill>
        <p:spPr>
          <a:xfrm>
            <a:off x="8448050" y="79388"/>
            <a:ext cx="658126" cy="612674"/>
          </a:xfrm>
          <a:prstGeom prst="rect">
            <a:avLst/>
          </a:prstGeom>
          <a:noFill/>
          <a:ln>
            <a:noFill/>
          </a:ln>
        </p:spPr>
      </p:pic>
      <p:sp>
        <p:nvSpPr>
          <p:cNvPr id="81" name="Google Shape;81;p15"/>
          <p:cNvSpPr txBox="1"/>
          <p:nvPr/>
        </p:nvSpPr>
        <p:spPr>
          <a:xfrm>
            <a:off x="98350" y="101025"/>
            <a:ext cx="7231200" cy="56935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2500" b="1" dirty="0">
                <a:latin typeface="Merriweather"/>
                <a:ea typeface="Merriweather"/>
                <a:cs typeface="Merriweather"/>
                <a:sym typeface="Merriweather"/>
              </a:rPr>
              <a:t>‘Gastarbeiders’ – Abdelkader Benali </a:t>
            </a:r>
            <a:endParaRPr sz="2500" dirty="0">
              <a:latin typeface="Merriweather"/>
              <a:ea typeface="Merriweather"/>
              <a:cs typeface="Merriweather"/>
              <a:sym typeface="Merriweather"/>
            </a:endParaRPr>
          </a:p>
        </p:txBody>
      </p:sp>
      <p:sp>
        <p:nvSpPr>
          <p:cNvPr id="82" name="Google Shape;82;p15"/>
          <p:cNvSpPr txBox="1"/>
          <p:nvPr/>
        </p:nvSpPr>
        <p:spPr>
          <a:xfrm>
            <a:off x="90775" y="945500"/>
            <a:ext cx="563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Merriweather"/>
              <a:ea typeface="Merriweather"/>
              <a:cs typeface="Merriweather"/>
              <a:sym typeface="Merriweather"/>
            </a:endParaRPr>
          </a:p>
        </p:txBody>
      </p:sp>
      <p:pic>
        <p:nvPicPr>
          <p:cNvPr id="5" name="Picture 4">
            <a:extLst>
              <a:ext uri="{FF2B5EF4-FFF2-40B4-BE49-F238E27FC236}">
                <a16:creationId xmlns:a16="http://schemas.microsoft.com/office/drawing/2014/main" id="{B75E8097-52F5-4439-9E74-7145EFC9AC43}"/>
              </a:ext>
            </a:extLst>
          </p:cNvPr>
          <p:cNvPicPr>
            <a:picLocks noChangeAspect="1"/>
          </p:cNvPicPr>
          <p:nvPr/>
        </p:nvPicPr>
        <p:blipFill>
          <a:blip r:embed="rId4"/>
          <a:stretch>
            <a:fillRect/>
          </a:stretch>
        </p:blipFill>
        <p:spPr>
          <a:xfrm>
            <a:off x="-1" y="763831"/>
            <a:ext cx="4182003" cy="4372094"/>
          </a:xfrm>
          <a:prstGeom prst="rect">
            <a:avLst/>
          </a:prstGeom>
        </p:spPr>
      </p:pic>
      <p:pic>
        <p:nvPicPr>
          <p:cNvPr id="6" name="Picture 5">
            <a:extLst>
              <a:ext uri="{FF2B5EF4-FFF2-40B4-BE49-F238E27FC236}">
                <a16:creationId xmlns:a16="http://schemas.microsoft.com/office/drawing/2014/main" id="{1AA67989-7E37-8C20-35F0-8A33AF1E101E}"/>
              </a:ext>
            </a:extLst>
          </p:cNvPr>
          <p:cNvPicPr>
            <a:picLocks noChangeAspect="1"/>
          </p:cNvPicPr>
          <p:nvPr/>
        </p:nvPicPr>
        <p:blipFill>
          <a:blip r:embed="rId5"/>
          <a:stretch>
            <a:fillRect/>
          </a:stretch>
        </p:blipFill>
        <p:spPr>
          <a:xfrm>
            <a:off x="5231492" y="857325"/>
            <a:ext cx="2774914" cy="1971871"/>
          </a:xfrm>
          <a:prstGeom prst="rect">
            <a:avLst/>
          </a:prstGeom>
        </p:spPr>
      </p:pic>
      <p:pic>
        <p:nvPicPr>
          <p:cNvPr id="7" name="Picture 6">
            <a:extLst>
              <a:ext uri="{FF2B5EF4-FFF2-40B4-BE49-F238E27FC236}">
                <a16:creationId xmlns:a16="http://schemas.microsoft.com/office/drawing/2014/main" id="{0F87FDC3-2569-461C-1071-D86D98FB4642}"/>
              </a:ext>
            </a:extLst>
          </p:cNvPr>
          <p:cNvPicPr>
            <a:picLocks noChangeAspect="1"/>
          </p:cNvPicPr>
          <p:nvPr/>
        </p:nvPicPr>
        <p:blipFill>
          <a:blip r:embed="rId6"/>
          <a:stretch>
            <a:fillRect/>
          </a:stretch>
        </p:blipFill>
        <p:spPr>
          <a:xfrm>
            <a:off x="5231492" y="3092033"/>
            <a:ext cx="2774914" cy="1862556"/>
          </a:xfrm>
          <a:prstGeom prst="rect">
            <a:avLst/>
          </a:prstGeom>
        </p:spPr>
      </p:pic>
    </p:spTree>
    <p:extLst>
      <p:ext uri="{BB962C8B-B14F-4D97-AF65-F5344CB8AC3E}">
        <p14:creationId xmlns:p14="http://schemas.microsoft.com/office/powerpoint/2010/main" val="4060524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p:nvPr/>
        </p:nvSpPr>
        <p:spPr>
          <a:xfrm>
            <a:off x="0" y="7575"/>
            <a:ext cx="9144000" cy="756300"/>
          </a:xfrm>
          <a:prstGeom prst="rect">
            <a:avLst/>
          </a:prstGeom>
          <a:solidFill>
            <a:srgbClr val="FBBF23"/>
          </a:solidFill>
          <a:ln w="9525" cap="flat" cmpd="sng">
            <a:solidFill>
              <a:srgbClr val="FBBF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 name="Google Shape;80;p15"/>
          <p:cNvPicPr preferRelativeResize="0"/>
          <p:nvPr/>
        </p:nvPicPr>
        <p:blipFill rotWithShape="1">
          <a:blip r:embed="rId3">
            <a:alphaModFix/>
          </a:blip>
          <a:srcRect r="65969"/>
          <a:stretch/>
        </p:blipFill>
        <p:spPr>
          <a:xfrm>
            <a:off x="8448050" y="79388"/>
            <a:ext cx="658126" cy="612674"/>
          </a:xfrm>
          <a:prstGeom prst="rect">
            <a:avLst/>
          </a:prstGeom>
          <a:noFill/>
          <a:ln>
            <a:noFill/>
          </a:ln>
        </p:spPr>
      </p:pic>
      <p:sp>
        <p:nvSpPr>
          <p:cNvPr id="81" name="Google Shape;81;p15"/>
          <p:cNvSpPr txBox="1"/>
          <p:nvPr/>
        </p:nvSpPr>
        <p:spPr>
          <a:xfrm>
            <a:off x="98350" y="101025"/>
            <a:ext cx="7231200" cy="56935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2500" b="1" dirty="0">
                <a:latin typeface="Merriweather"/>
                <a:ea typeface="Merriweather"/>
                <a:cs typeface="Merriweather"/>
                <a:sym typeface="Merriweather"/>
              </a:rPr>
              <a:t>‘Gastarbeiders’ – Abdelkader Benali </a:t>
            </a:r>
            <a:endParaRPr sz="2500" dirty="0">
              <a:latin typeface="Merriweather"/>
              <a:ea typeface="Merriweather"/>
              <a:cs typeface="Merriweather"/>
              <a:sym typeface="Merriweather"/>
            </a:endParaRPr>
          </a:p>
        </p:txBody>
      </p:sp>
      <p:sp>
        <p:nvSpPr>
          <p:cNvPr id="82" name="Google Shape;82;p15"/>
          <p:cNvSpPr txBox="1"/>
          <p:nvPr/>
        </p:nvSpPr>
        <p:spPr>
          <a:xfrm>
            <a:off x="613003" y="1142771"/>
            <a:ext cx="5635200"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dirty="0" err="1">
                <a:latin typeface="Merriweather"/>
                <a:ea typeface="Merriweather"/>
                <a:cs typeface="Merriweather"/>
                <a:sym typeface="Merriweather"/>
              </a:rPr>
              <a:t>Hoogovens</a:t>
            </a:r>
            <a:r>
              <a:rPr lang="en-US" sz="2400" b="1" dirty="0">
                <a:latin typeface="Merriweather"/>
                <a:ea typeface="Merriweather"/>
                <a:cs typeface="Merriweather"/>
                <a:sym typeface="Merriweather"/>
              </a:rPr>
              <a:t>, IJmuiden</a:t>
            </a:r>
            <a:endParaRPr sz="2400" b="1" dirty="0">
              <a:latin typeface="Merriweather"/>
              <a:ea typeface="Merriweather"/>
              <a:cs typeface="Merriweather"/>
              <a:sym typeface="Merriweather"/>
            </a:endParaRPr>
          </a:p>
        </p:txBody>
      </p:sp>
      <p:pic>
        <p:nvPicPr>
          <p:cNvPr id="4" name="Picture 3">
            <a:extLst>
              <a:ext uri="{FF2B5EF4-FFF2-40B4-BE49-F238E27FC236}">
                <a16:creationId xmlns:a16="http://schemas.microsoft.com/office/drawing/2014/main" id="{7885AD8B-73BD-3B94-D340-E0482E050688}"/>
              </a:ext>
            </a:extLst>
          </p:cNvPr>
          <p:cNvPicPr>
            <a:picLocks noChangeAspect="1"/>
          </p:cNvPicPr>
          <p:nvPr/>
        </p:nvPicPr>
        <p:blipFill>
          <a:blip r:embed="rId4"/>
          <a:stretch>
            <a:fillRect/>
          </a:stretch>
        </p:blipFill>
        <p:spPr>
          <a:xfrm>
            <a:off x="431636" y="2303896"/>
            <a:ext cx="3810330" cy="2505673"/>
          </a:xfrm>
          <a:prstGeom prst="rect">
            <a:avLst/>
          </a:prstGeom>
        </p:spPr>
      </p:pic>
      <p:pic>
        <p:nvPicPr>
          <p:cNvPr id="5" name="Picture 4">
            <a:extLst>
              <a:ext uri="{FF2B5EF4-FFF2-40B4-BE49-F238E27FC236}">
                <a16:creationId xmlns:a16="http://schemas.microsoft.com/office/drawing/2014/main" id="{D903ABDF-4453-A6EE-F049-29C56956E255}"/>
              </a:ext>
            </a:extLst>
          </p:cNvPr>
          <p:cNvPicPr>
            <a:picLocks noChangeAspect="1"/>
          </p:cNvPicPr>
          <p:nvPr/>
        </p:nvPicPr>
        <p:blipFill>
          <a:blip r:embed="rId5"/>
          <a:stretch>
            <a:fillRect/>
          </a:stretch>
        </p:blipFill>
        <p:spPr>
          <a:xfrm>
            <a:off x="4639883" y="1291872"/>
            <a:ext cx="4072481" cy="3517697"/>
          </a:xfrm>
          <a:prstGeom prst="rect">
            <a:avLst/>
          </a:prstGeom>
        </p:spPr>
      </p:pic>
    </p:spTree>
    <p:extLst>
      <p:ext uri="{BB962C8B-B14F-4D97-AF65-F5344CB8AC3E}">
        <p14:creationId xmlns:p14="http://schemas.microsoft.com/office/powerpoint/2010/main" val="804465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p:nvPr/>
        </p:nvSpPr>
        <p:spPr>
          <a:xfrm>
            <a:off x="0" y="7575"/>
            <a:ext cx="9144000" cy="756300"/>
          </a:xfrm>
          <a:prstGeom prst="rect">
            <a:avLst/>
          </a:prstGeom>
          <a:solidFill>
            <a:srgbClr val="FBBF23"/>
          </a:solidFill>
          <a:ln w="9525" cap="flat" cmpd="sng">
            <a:solidFill>
              <a:srgbClr val="FBBF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 name="Google Shape;80;p15"/>
          <p:cNvPicPr preferRelativeResize="0"/>
          <p:nvPr/>
        </p:nvPicPr>
        <p:blipFill rotWithShape="1">
          <a:blip r:embed="rId3">
            <a:alphaModFix/>
          </a:blip>
          <a:srcRect r="65969"/>
          <a:stretch/>
        </p:blipFill>
        <p:spPr>
          <a:xfrm>
            <a:off x="8448050" y="79388"/>
            <a:ext cx="658126" cy="612674"/>
          </a:xfrm>
          <a:prstGeom prst="rect">
            <a:avLst/>
          </a:prstGeom>
          <a:noFill/>
          <a:ln>
            <a:noFill/>
          </a:ln>
        </p:spPr>
      </p:pic>
      <p:sp>
        <p:nvSpPr>
          <p:cNvPr id="81" name="Google Shape;81;p15"/>
          <p:cNvSpPr txBox="1"/>
          <p:nvPr/>
        </p:nvSpPr>
        <p:spPr>
          <a:xfrm>
            <a:off x="98350" y="101025"/>
            <a:ext cx="7231200" cy="56935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2500" b="1" dirty="0">
                <a:latin typeface="Merriweather"/>
                <a:ea typeface="Merriweather"/>
                <a:cs typeface="Merriweather"/>
                <a:sym typeface="Merriweather"/>
              </a:rPr>
              <a:t>‘Gastarbeiders’ – Abdelkader Benali </a:t>
            </a:r>
            <a:endParaRPr sz="2500" dirty="0">
              <a:latin typeface="Merriweather"/>
              <a:ea typeface="Merriweather"/>
              <a:cs typeface="Merriweather"/>
              <a:sym typeface="Merriweather"/>
            </a:endParaRPr>
          </a:p>
        </p:txBody>
      </p:sp>
      <p:sp>
        <p:nvSpPr>
          <p:cNvPr id="82" name="Google Shape;82;p15"/>
          <p:cNvSpPr txBox="1"/>
          <p:nvPr/>
        </p:nvSpPr>
        <p:spPr>
          <a:xfrm>
            <a:off x="613003" y="1142771"/>
            <a:ext cx="5635200"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dirty="0" err="1">
                <a:latin typeface="Merriweather"/>
                <a:ea typeface="Merriweather"/>
                <a:cs typeface="Merriweather"/>
                <a:sym typeface="Merriweather"/>
              </a:rPr>
              <a:t>Afrikaanderbuurt</a:t>
            </a:r>
            <a:r>
              <a:rPr lang="en-US" sz="2400" b="1" dirty="0">
                <a:latin typeface="Merriweather"/>
                <a:ea typeface="Merriweather"/>
                <a:cs typeface="Merriweather"/>
                <a:sym typeface="Merriweather"/>
              </a:rPr>
              <a:t>, Rotterdam</a:t>
            </a:r>
            <a:endParaRPr sz="2400" b="1" dirty="0">
              <a:latin typeface="Merriweather"/>
              <a:ea typeface="Merriweather"/>
              <a:cs typeface="Merriweather"/>
              <a:sym typeface="Merriweather"/>
            </a:endParaRPr>
          </a:p>
        </p:txBody>
      </p:sp>
      <p:pic>
        <p:nvPicPr>
          <p:cNvPr id="2" name="Picture 1">
            <a:extLst>
              <a:ext uri="{FF2B5EF4-FFF2-40B4-BE49-F238E27FC236}">
                <a16:creationId xmlns:a16="http://schemas.microsoft.com/office/drawing/2014/main" id="{4FDF8FA0-3F61-E3CF-D8AD-45A213A53B5F}"/>
              </a:ext>
            </a:extLst>
          </p:cNvPr>
          <p:cNvPicPr>
            <a:picLocks noChangeAspect="1"/>
          </p:cNvPicPr>
          <p:nvPr/>
        </p:nvPicPr>
        <p:blipFill>
          <a:blip r:embed="rId4"/>
          <a:stretch>
            <a:fillRect/>
          </a:stretch>
        </p:blipFill>
        <p:spPr>
          <a:xfrm>
            <a:off x="613003" y="1801489"/>
            <a:ext cx="5494327" cy="3090559"/>
          </a:xfrm>
          <a:prstGeom prst="rect">
            <a:avLst/>
          </a:prstGeom>
        </p:spPr>
      </p:pic>
      <p:pic>
        <p:nvPicPr>
          <p:cNvPr id="3" name="Picture 2">
            <a:extLst>
              <a:ext uri="{FF2B5EF4-FFF2-40B4-BE49-F238E27FC236}">
                <a16:creationId xmlns:a16="http://schemas.microsoft.com/office/drawing/2014/main" id="{C7694445-557A-632C-ED77-3B02E68CFE27}"/>
              </a:ext>
            </a:extLst>
          </p:cNvPr>
          <p:cNvPicPr>
            <a:picLocks noChangeAspect="1"/>
          </p:cNvPicPr>
          <p:nvPr/>
        </p:nvPicPr>
        <p:blipFill>
          <a:blip r:embed="rId5"/>
          <a:stretch>
            <a:fillRect/>
          </a:stretch>
        </p:blipFill>
        <p:spPr>
          <a:xfrm>
            <a:off x="6333962" y="973375"/>
            <a:ext cx="2578389" cy="3918673"/>
          </a:xfrm>
          <a:prstGeom prst="rect">
            <a:avLst/>
          </a:prstGeom>
        </p:spPr>
      </p:pic>
    </p:spTree>
    <p:extLst>
      <p:ext uri="{BB962C8B-B14F-4D97-AF65-F5344CB8AC3E}">
        <p14:creationId xmlns:p14="http://schemas.microsoft.com/office/powerpoint/2010/main" val="1416159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p:nvPr/>
        </p:nvSpPr>
        <p:spPr>
          <a:xfrm>
            <a:off x="0" y="7575"/>
            <a:ext cx="9144000" cy="756300"/>
          </a:xfrm>
          <a:prstGeom prst="rect">
            <a:avLst/>
          </a:prstGeom>
          <a:solidFill>
            <a:srgbClr val="FBBF23"/>
          </a:solidFill>
          <a:ln w="9525" cap="flat" cmpd="sng">
            <a:solidFill>
              <a:srgbClr val="FBBF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 name="Google Shape;80;p15"/>
          <p:cNvPicPr preferRelativeResize="0"/>
          <p:nvPr/>
        </p:nvPicPr>
        <p:blipFill rotWithShape="1">
          <a:blip r:embed="rId4">
            <a:alphaModFix/>
          </a:blip>
          <a:srcRect r="65969"/>
          <a:stretch/>
        </p:blipFill>
        <p:spPr>
          <a:xfrm>
            <a:off x="8448050" y="79388"/>
            <a:ext cx="658126" cy="612674"/>
          </a:xfrm>
          <a:prstGeom prst="rect">
            <a:avLst/>
          </a:prstGeom>
          <a:noFill/>
          <a:ln>
            <a:noFill/>
          </a:ln>
        </p:spPr>
      </p:pic>
      <p:sp>
        <p:nvSpPr>
          <p:cNvPr id="81" name="Google Shape;81;p15"/>
          <p:cNvSpPr txBox="1"/>
          <p:nvPr/>
        </p:nvSpPr>
        <p:spPr>
          <a:xfrm>
            <a:off x="98350" y="101025"/>
            <a:ext cx="7231200" cy="56935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2500" b="1" dirty="0">
                <a:latin typeface="Merriweather"/>
                <a:ea typeface="Merriweather"/>
                <a:cs typeface="Merriweather"/>
                <a:sym typeface="Merriweather"/>
              </a:rPr>
              <a:t>‘Gastarbeiders’ – Abdelkader Benali </a:t>
            </a:r>
            <a:endParaRPr sz="2500" dirty="0">
              <a:latin typeface="Merriweather"/>
              <a:ea typeface="Merriweather"/>
              <a:cs typeface="Merriweather"/>
              <a:sym typeface="Merriweather"/>
            </a:endParaRPr>
          </a:p>
        </p:txBody>
      </p:sp>
      <p:pic>
        <p:nvPicPr>
          <p:cNvPr id="3" name="Online Media 2" title="In de jaren 70 'was er geen discriminatie', volgens mocronado Ibn Amar">
            <a:hlinkClick r:id="" action="ppaction://media"/>
            <a:extLst>
              <a:ext uri="{FF2B5EF4-FFF2-40B4-BE49-F238E27FC236}">
                <a16:creationId xmlns:a16="http://schemas.microsoft.com/office/drawing/2014/main" id="{D451AAAC-5A68-B91C-5EBB-D5C94E0F6F28}"/>
              </a:ext>
            </a:extLst>
          </p:cNvPr>
          <p:cNvPicPr>
            <a:picLocks noRot="1" noChangeAspect="1"/>
          </p:cNvPicPr>
          <p:nvPr>
            <a:videoFile r:link="rId1"/>
          </p:nvPr>
        </p:nvPicPr>
        <p:blipFill>
          <a:blip r:embed="rId5"/>
          <a:stretch>
            <a:fillRect/>
          </a:stretch>
        </p:blipFill>
        <p:spPr>
          <a:xfrm>
            <a:off x="957943" y="1009725"/>
            <a:ext cx="6930572" cy="3915774"/>
          </a:xfrm>
          <a:prstGeom prst="rect">
            <a:avLst/>
          </a:prstGeom>
        </p:spPr>
      </p:pic>
    </p:spTree>
    <p:extLst>
      <p:ext uri="{BB962C8B-B14F-4D97-AF65-F5344CB8AC3E}">
        <p14:creationId xmlns:p14="http://schemas.microsoft.com/office/powerpoint/2010/main" val="182461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p:nvPr/>
        </p:nvSpPr>
        <p:spPr>
          <a:xfrm>
            <a:off x="0" y="7575"/>
            <a:ext cx="9144000" cy="756300"/>
          </a:xfrm>
          <a:prstGeom prst="rect">
            <a:avLst/>
          </a:prstGeom>
          <a:solidFill>
            <a:srgbClr val="FBBF23"/>
          </a:solidFill>
          <a:ln w="9525" cap="flat" cmpd="sng">
            <a:solidFill>
              <a:srgbClr val="FBBF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 name="Google Shape;80;p15"/>
          <p:cNvPicPr preferRelativeResize="0"/>
          <p:nvPr/>
        </p:nvPicPr>
        <p:blipFill rotWithShape="1">
          <a:blip r:embed="rId3">
            <a:alphaModFix/>
          </a:blip>
          <a:srcRect r="65969"/>
          <a:stretch/>
        </p:blipFill>
        <p:spPr>
          <a:xfrm>
            <a:off x="8448050" y="79388"/>
            <a:ext cx="658126" cy="612674"/>
          </a:xfrm>
          <a:prstGeom prst="rect">
            <a:avLst/>
          </a:prstGeom>
          <a:noFill/>
          <a:ln>
            <a:noFill/>
          </a:ln>
        </p:spPr>
      </p:pic>
      <p:sp>
        <p:nvSpPr>
          <p:cNvPr id="81" name="Google Shape;81;p15"/>
          <p:cNvSpPr txBox="1"/>
          <p:nvPr/>
        </p:nvSpPr>
        <p:spPr>
          <a:xfrm>
            <a:off x="98350" y="101025"/>
            <a:ext cx="7231200" cy="56935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2500" b="1" dirty="0">
                <a:latin typeface="Merriweather"/>
                <a:ea typeface="Merriweather"/>
                <a:cs typeface="Merriweather"/>
                <a:sym typeface="Merriweather"/>
              </a:rPr>
              <a:t>‘Gastarbeiders’ – Abdelkader Benali </a:t>
            </a:r>
            <a:endParaRPr sz="2500" dirty="0">
              <a:latin typeface="Merriweather"/>
              <a:ea typeface="Merriweather"/>
              <a:cs typeface="Merriweather"/>
              <a:sym typeface="Merriweather"/>
            </a:endParaRPr>
          </a:p>
        </p:txBody>
      </p:sp>
      <p:pic>
        <p:nvPicPr>
          <p:cNvPr id="2" name="Picture 1">
            <a:extLst>
              <a:ext uri="{FF2B5EF4-FFF2-40B4-BE49-F238E27FC236}">
                <a16:creationId xmlns:a16="http://schemas.microsoft.com/office/drawing/2014/main" id="{DA7649F6-3DFC-7DE3-D7A6-00606591AA30}"/>
              </a:ext>
            </a:extLst>
          </p:cNvPr>
          <p:cNvPicPr>
            <a:picLocks noChangeAspect="1"/>
          </p:cNvPicPr>
          <p:nvPr/>
        </p:nvPicPr>
        <p:blipFill>
          <a:blip r:embed="rId4"/>
          <a:stretch>
            <a:fillRect/>
          </a:stretch>
        </p:blipFill>
        <p:spPr>
          <a:xfrm>
            <a:off x="98350" y="928913"/>
            <a:ext cx="6007046" cy="3982797"/>
          </a:xfrm>
          <a:prstGeom prst="rect">
            <a:avLst/>
          </a:prstGeom>
        </p:spPr>
      </p:pic>
      <p:pic>
        <p:nvPicPr>
          <p:cNvPr id="3" name="Picture 2">
            <a:extLst>
              <a:ext uri="{FF2B5EF4-FFF2-40B4-BE49-F238E27FC236}">
                <a16:creationId xmlns:a16="http://schemas.microsoft.com/office/drawing/2014/main" id="{50DCFEBD-C60C-EA0A-9FE8-2EFEED67BAAD}"/>
              </a:ext>
            </a:extLst>
          </p:cNvPr>
          <p:cNvPicPr>
            <a:picLocks noChangeAspect="1"/>
          </p:cNvPicPr>
          <p:nvPr/>
        </p:nvPicPr>
        <p:blipFill>
          <a:blip r:embed="rId5"/>
          <a:stretch>
            <a:fillRect/>
          </a:stretch>
        </p:blipFill>
        <p:spPr>
          <a:xfrm>
            <a:off x="6275780" y="928914"/>
            <a:ext cx="2637463" cy="3982798"/>
          </a:xfrm>
          <a:prstGeom prst="rect">
            <a:avLst/>
          </a:prstGeom>
        </p:spPr>
      </p:pic>
    </p:spTree>
    <p:extLst>
      <p:ext uri="{BB962C8B-B14F-4D97-AF65-F5344CB8AC3E}">
        <p14:creationId xmlns:p14="http://schemas.microsoft.com/office/powerpoint/2010/main" val="2544322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p:nvPr/>
        </p:nvSpPr>
        <p:spPr>
          <a:xfrm>
            <a:off x="0" y="7575"/>
            <a:ext cx="9144000" cy="756300"/>
          </a:xfrm>
          <a:prstGeom prst="rect">
            <a:avLst/>
          </a:prstGeom>
          <a:solidFill>
            <a:srgbClr val="FBBF23"/>
          </a:solidFill>
          <a:ln w="9525" cap="flat" cmpd="sng">
            <a:solidFill>
              <a:srgbClr val="FBBF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 name="Google Shape;80;p15"/>
          <p:cNvPicPr preferRelativeResize="0"/>
          <p:nvPr/>
        </p:nvPicPr>
        <p:blipFill rotWithShape="1">
          <a:blip r:embed="rId3">
            <a:alphaModFix/>
          </a:blip>
          <a:srcRect r="65969"/>
          <a:stretch/>
        </p:blipFill>
        <p:spPr>
          <a:xfrm>
            <a:off x="8448050" y="79388"/>
            <a:ext cx="658126" cy="612674"/>
          </a:xfrm>
          <a:prstGeom prst="rect">
            <a:avLst/>
          </a:prstGeom>
          <a:noFill/>
          <a:ln>
            <a:noFill/>
          </a:ln>
        </p:spPr>
      </p:pic>
      <p:sp>
        <p:nvSpPr>
          <p:cNvPr id="81" name="Google Shape;81;p15"/>
          <p:cNvSpPr txBox="1"/>
          <p:nvPr/>
        </p:nvSpPr>
        <p:spPr>
          <a:xfrm>
            <a:off x="98350" y="101025"/>
            <a:ext cx="7231200" cy="56935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2500" b="1" dirty="0">
                <a:latin typeface="Merriweather"/>
                <a:ea typeface="Merriweather"/>
                <a:cs typeface="Merriweather"/>
                <a:sym typeface="Merriweather"/>
              </a:rPr>
              <a:t>‘Gastarbeiders’ – Abdelkader Benali </a:t>
            </a:r>
            <a:endParaRPr sz="2500" dirty="0">
              <a:latin typeface="Merriweather"/>
              <a:ea typeface="Merriweather"/>
              <a:cs typeface="Merriweather"/>
              <a:sym typeface="Merriweather"/>
            </a:endParaRPr>
          </a:p>
        </p:txBody>
      </p:sp>
      <p:pic>
        <p:nvPicPr>
          <p:cNvPr id="4" name="Picture 3">
            <a:extLst>
              <a:ext uri="{FF2B5EF4-FFF2-40B4-BE49-F238E27FC236}">
                <a16:creationId xmlns:a16="http://schemas.microsoft.com/office/drawing/2014/main" id="{FD5A25C0-2695-CA41-FD9A-B3A829122AF8}"/>
              </a:ext>
            </a:extLst>
          </p:cNvPr>
          <p:cNvPicPr>
            <a:picLocks noChangeAspect="1"/>
          </p:cNvPicPr>
          <p:nvPr/>
        </p:nvPicPr>
        <p:blipFill>
          <a:blip r:embed="rId4"/>
          <a:stretch>
            <a:fillRect/>
          </a:stretch>
        </p:blipFill>
        <p:spPr>
          <a:xfrm>
            <a:off x="1097339" y="857325"/>
            <a:ext cx="6232211" cy="4115857"/>
          </a:xfrm>
          <a:prstGeom prst="rect">
            <a:avLst/>
          </a:prstGeom>
        </p:spPr>
      </p:pic>
    </p:spTree>
    <p:extLst>
      <p:ext uri="{BB962C8B-B14F-4D97-AF65-F5344CB8AC3E}">
        <p14:creationId xmlns:p14="http://schemas.microsoft.com/office/powerpoint/2010/main" val="423143742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466</Words>
  <Application>Microsoft Macintosh PowerPoint</Application>
  <PresentationFormat>Diavoorstelling (16:9)</PresentationFormat>
  <Paragraphs>105</Paragraphs>
  <Slides>15</Slides>
  <Notes>15</Notes>
  <HiddenSlides>0</HiddenSlides>
  <MMClips>1</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15</vt:i4>
      </vt:variant>
    </vt:vector>
  </HeadingPairs>
  <TitlesOfParts>
    <vt:vector size="18" baseType="lpstr">
      <vt:lpstr>Arial</vt:lpstr>
      <vt:lpstr>Merriweather</vt:lpstr>
      <vt:lpstr>Simple Light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Tuithof, M. (Mike)</cp:lastModifiedBy>
  <cp:revision>2</cp:revision>
  <dcterms:modified xsi:type="dcterms:W3CDTF">2023-09-29T13:44:13Z</dcterms:modified>
</cp:coreProperties>
</file>