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90" r:id="rId5"/>
    <p:sldId id="266" r:id="rId6"/>
    <p:sldId id="291" r:id="rId7"/>
    <p:sldId id="283" r:id="rId8"/>
    <p:sldId id="294" r:id="rId9"/>
    <p:sldId id="295" r:id="rId10"/>
    <p:sldId id="296" r:id="rId11"/>
    <p:sldId id="293" r:id="rId12"/>
    <p:sldId id="284" r:id="rId13"/>
    <p:sldId id="285" r:id="rId14"/>
    <p:sldId id="287" r:id="rId15"/>
    <p:sldId id="288" r:id="rId16"/>
    <p:sldId id="298" r:id="rId17"/>
    <p:sldId id="289" r:id="rId18"/>
    <p:sldId id="277" r:id="rId19"/>
    <p:sldId id="278" r:id="rId20"/>
    <p:sldId id="281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Merriweather" panose="00000500000000000000" pitchFamily="2" charset="0"/>
      <p:regular r:id="rId32"/>
      <p:bold r:id="rId33"/>
      <p:italic r:id="rId34"/>
      <p:bold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7D"/>
    <a:srgbClr val="0067B2"/>
    <a:srgbClr val="8B7A6B"/>
    <a:srgbClr val="E4CDB9"/>
    <a:srgbClr val="43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0283eba8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0283eba8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3925ee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3925ee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3925ee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3925ee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https://www.indischerfgoed.nl/2019/06/02/frans-leidelmeijer/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10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3925ee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3925ee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21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3925ee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3925ee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85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0283eba8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0283eba8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57C0-1731-BD40-BFEA-BBD19D508BAD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E9DB-B397-C84E-9358-4C44DFC0D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3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57C0-1731-BD40-BFEA-BBD19D508BAD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E9DB-B397-C84E-9358-4C44DFC0D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7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tweede-wereldoorlog/collectieve-erkenning-indische-gemeenschap/commissie-versterking-kennis-geschiedenis-nederlands-indie" TargetMode="External"/><Relationship Id="rId2" Type="http://schemas.openxmlformats.org/officeDocument/2006/relationships/hyperlink" Target="http://www.uu.nl/geschiedenisendidactie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325" y="113024"/>
            <a:ext cx="1935248" cy="6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62175" y="1573300"/>
            <a:ext cx="31734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latin typeface="Merriweather"/>
                <a:ea typeface="Merriweather"/>
                <a:cs typeface="Merriweather"/>
                <a:sym typeface="Merriweather"/>
              </a:rPr>
              <a:t>Koloniale geschiedenis Nederlands-Indië/Indonesië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latin typeface="Merriweather"/>
                <a:ea typeface="Merriweather"/>
                <a:cs typeface="Merriweather"/>
                <a:sym typeface="Merriweather"/>
              </a:rPr>
              <a:t>Nascholing Universiteit Utrecht 7-12-2023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latin typeface="Merriweather"/>
                <a:ea typeface="Merriweather"/>
                <a:cs typeface="Merriweather"/>
                <a:sym typeface="Merriweather"/>
              </a:rPr>
              <a:t>10.00-15.00 uur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425" y="1573299"/>
            <a:ext cx="1528600" cy="1528600"/>
          </a:xfrm>
          <a:prstGeom prst="rect">
            <a:avLst/>
          </a:prstGeom>
          <a:noFill/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p13"/>
          <p:cNvSpPr txBox="1"/>
          <p:nvPr/>
        </p:nvSpPr>
        <p:spPr>
          <a:xfrm>
            <a:off x="5387238" y="3143200"/>
            <a:ext cx="16938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Dr. Esther Captain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Historicus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Senior onderzoeker KITLV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420450" y="3143200"/>
            <a:ext cx="1966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latin typeface="Merriweather"/>
                <a:ea typeface="Merriweather"/>
                <a:cs typeface="Merriweather"/>
                <a:sym typeface="Merriweather"/>
              </a:rPr>
              <a:t>Dr. Hanneke Tuithof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i="1">
                <a:latin typeface="Merriweather"/>
                <a:ea typeface="Merriweather"/>
                <a:cs typeface="Merriweather"/>
                <a:sym typeface="Merriweather"/>
              </a:rPr>
              <a:t>Vakdidacticus</a:t>
            </a:r>
            <a:endParaRPr sz="13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i="1">
                <a:latin typeface="Merriweather"/>
                <a:ea typeface="Merriweather"/>
                <a:cs typeface="Merriweather"/>
                <a:sym typeface="Merriweather"/>
              </a:rPr>
              <a:t>Geschiedenis</a:t>
            </a:r>
            <a:endParaRPr sz="1300"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6" name="Picture 2" descr="Esther Captain – Framer Framed">
            <a:extLst>
              <a:ext uri="{FF2B5EF4-FFF2-40B4-BE49-F238E27FC236}">
                <a16:creationId xmlns:a16="http://schemas.microsoft.com/office/drawing/2014/main" id="{31F95939-2C79-6BFA-611F-7BAF1AF2D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0"/>
          <a:stretch/>
        </p:blipFill>
        <p:spPr bwMode="auto">
          <a:xfrm>
            <a:off x="5471079" y="1573299"/>
            <a:ext cx="1526118" cy="15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4D1C67DD-750E-9CBD-D821-79548FA5D5C6}"/>
              </a:ext>
            </a:extLst>
          </p:cNvPr>
          <p:cNvSpPr txBox="1"/>
          <p:nvPr/>
        </p:nvSpPr>
        <p:spPr>
          <a:xfrm>
            <a:off x="7265619" y="3143200"/>
            <a:ext cx="1693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Frans van Rumpt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Geschiedenisdocent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1864-6180-4D4A-8B06-A8FF496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33" y="111732"/>
            <a:ext cx="8250812" cy="1006855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Onafhankelijkheid, dekolonisatie, geweld en oorlog in Indonesië, 1945-1950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B258-AB02-FB79-A5C3-FB2DCB46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72" y="4364524"/>
            <a:ext cx="755974" cy="75597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BEB2A7-E41C-2CFE-E4BB-AF3FB2511CF8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5EBE1-3732-29A4-3F6B-0B239E90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53" y="1280698"/>
            <a:ext cx="7572100" cy="375107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Japanse bezetting 1942-1945 </a:t>
            </a:r>
          </a:p>
          <a:p>
            <a:r>
              <a:rPr lang="nl-NL" dirty="0"/>
              <a:t>Dekolonisatie-oorlog 1945-1949</a:t>
            </a:r>
          </a:p>
          <a:p>
            <a:r>
              <a:rPr lang="nl-NL" dirty="0"/>
              <a:t>‘Politionele acties’ 1947 en 1948</a:t>
            </a:r>
          </a:p>
          <a:p>
            <a:r>
              <a:rPr lang="nl-NL" dirty="0"/>
              <a:t>1e en 2e Nederlands-Indonesische conflict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17 augustus 1945</a:t>
            </a:r>
          </a:p>
          <a:p>
            <a:r>
              <a:rPr lang="nl-NL" dirty="0">
                <a:solidFill>
                  <a:srgbClr val="FF0000"/>
                </a:solidFill>
              </a:rPr>
              <a:t>28 december 1949</a:t>
            </a:r>
          </a:p>
          <a:p>
            <a:endParaRPr lang="nl-NL" dirty="0"/>
          </a:p>
          <a:p>
            <a:r>
              <a:rPr lang="nl-NL" dirty="0"/>
              <a:t>‘Rekolonisatie-oorlog’</a:t>
            </a:r>
          </a:p>
          <a:p>
            <a:r>
              <a:rPr lang="nl-NL" dirty="0"/>
              <a:t>Indonesische revolutie</a:t>
            </a:r>
          </a:p>
          <a:p>
            <a:r>
              <a:rPr lang="nl-NL" dirty="0"/>
              <a:t>Vrijheidsstrijd (</a:t>
            </a:r>
            <a:r>
              <a:rPr lang="nl-NL" dirty="0" err="1"/>
              <a:t>Kemerdekaan</a:t>
            </a:r>
            <a:r>
              <a:rPr lang="nl-NL" dirty="0"/>
              <a:t>)</a:t>
            </a:r>
          </a:p>
          <a:p>
            <a:r>
              <a:rPr lang="nl-NL" dirty="0" err="1"/>
              <a:t>Agresi</a:t>
            </a:r>
            <a:r>
              <a:rPr lang="nl-NL" dirty="0"/>
              <a:t> </a:t>
            </a:r>
            <a:r>
              <a:rPr lang="nl-NL" dirty="0" err="1"/>
              <a:t>militer</a:t>
            </a:r>
            <a:r>
              <a:rPr lang="nl-NL" dirty="0"/>
              <a:t> </a:t>
            </a:r>
            <a:r>
              <a:rPr lang="nl-NL" dirty="0" err="1"/>
              <a:t>Belanda</a:t>
            </a:r>
            <a:r>
              <a:rPr lang="nl-NL" dirty="0"/>
              <a:t> I + II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49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1864-6180-4D4A-8B06-A8FF496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33" y="111732"/>
            <a:ext cx="8250812" cy="1006855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Onafhankelijkheid, dekolonisatie, geweld en oorlog in Indonesië, 1945-1950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2E96F-D449-4D8A-0F9F-89218715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06" y="1213478"/>
            <a:ext cx="2774383" cy="36980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B258-AB02-FB79-A5C3-FB2DCB46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272" y="4364524"/>
            <a:ext cx="755974" cy="75597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BEB2A7-E41C-2CFE-E4BB-AF3FB2511CF8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25797-CC9F-03B4-D4D0-C224CD449FBA}"/>
              </a:ext>
            </a:extLst>
          </p:cNvPr>
          <p:cNvSpPr txBox="1"/>
          <p:nvPr/>
        </p:nvSpPr>
        <p:spPr>
          <a:xfrm>
            <a:off x="4669822" y="2024737"/>
            <a:ext cx="2976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Het </a:t>
            </a:r>
            <a:r>
              <a:rPr lang="en-US" sz="1800" dirty="0" err="1"/>
              <a:t>geluid</a:t>
            </a:r>
            <a:r>
              <a:rPr lang="en-US" sz="1800" dirty="0"/>
              <a:t> van </a:t>
            </a:r>
            <a:r>
              <a:rPr lang="en-US" sz="1800" dirty="0" err="1"/>
              <a:t>geweld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Bersiap</a:t>
            </a:r>
            <a:r>
              <a:rPr lang="en-US" sz="1800" dirty="0"/>
              <a:t> en de </a:t>
            </a:r>
            <a:r>
              <a:rPr lang="en-US" sz="1800" dirty="0" err="1"/>
              <a:t>dynamiek</a:t>
            </a:r>
            <a:r>
              <a:rPr lang="en-US" sz="1800" dirty="0"/>
              <a:t> van </a:t>
            </a:r>
            <a:r>
              <a:rPr lang="en-US" sz="1800" dirty="0" err="1"/>
              <a:t>geweld</a:t>
            </a:r>
            <a:r>
              <a:rPr lang="en-US" sz="1800" dirty="0"/>
              <a:t> </a:t>
            </a:r>
            <a:r>
              <a:rPr lang="en-US" sz="1800" dirty="0" err="1"/>
              <a:t>tijdens</a:t>
            </a:r>
            <a:r>
              <a:rPr lang="en-US" sz="1800" dirty="0"/>
              <a:t> de </a:t>
            </a:r>
            <a:r>
              <a:rPr lang="en-US" sz="1800" dirty="0" err="1"/>
              <a:t>eerste</a:t>
            </a:r>
            <a:r>
              <a:rPr lang="en-US" sz="1800" dirty="0"/>
              <a:t> </a:t>
            </a:r>
            <a:r>
              <a:rPr lang="en-US" sz="1800" dirty="0" err="1"/>
              <a:t>fase</a:t>
            </a:r>
            <a:r>
              <a:rPr lang="en-US" sz="1800" dirty="0"/>
              <a:t> van de </a:t>
            </a:r>
            <a:r>
              <a:rPr lang="en-US" sz="1800" dirty="0" err="1"/>
              <a:t>Indonesische</a:t>
            </a:r>
            <a:r>
              <a:rPr lang="en-US" sz="1800" dirty="0"/>
              <a:t> </a:t>
            </a:r>
            <a:r>
              <a:rPr lang="en-US" sz="1800" dirty="0" err="1"/>
              <a:t>revolutie</a:t>
            </a:r>
            <a:r>
              <a:rPr lang="en-US" sz="1800" dirty="0"/>
              <a:t>, 1945-1946</a:t>
            </a:r>
          </a:p>
        </p:txBody>
      </p:sp>
    </p:spTree>
    <p:extLst>
      <p:ext uri="{BB962C8B-B14F-4D97-AF65-F5344CB8AC3E}">
        <p14:creationId xmlns:p14="http://schemas.microsoft.com/office/powerpoint/2010/main" val="172718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ADD8A2-D383-9EEA-2DF2-B862AB24B388}"/>
              </a:ext>
            </a:extLst>
          </p:cNvPr>
          <p:cNvSpPr/>
          <p:nvPr/>
        </p:nvSpPr>
        <p:spPr>
          <a:xfrm>
            <a:off x="-422031" y="279772"/>
            <a:ext cx="1107831" cy="1389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1FD10F-C20D-E444-C10E-3DFAE3BC33D4}"/>
              </a:ext>
            </a:extLst>
          </p:cNvPr>
          <p:cNvSpPr txBox="1"/>
          <p:nvPr/>
        </p:nvSpPr>
        <p:spPr>
          <a:xfrm>
            <a:off x="623752" y="4797011"/>
            <a:ext cx="1093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8 februari 2023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A48C1F-0055-E3DA-B3CF-4D5CCBCE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2" y="1268016"/>
            <a:ext cx="6479951" cy="350261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BBE9184-9334-AB63-238C-E549DFC9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014" y="412007"/>
            <a:ext cx="7290054" cy="1124712"/>
          </a:xfrm>
        </p:spPr>
        <p:txBody>
          <a:bodyPr/>
          <a:lstStyle/>
          <a:p>
            <a:r>
              <a:rPr lang="nl-NL" b="1" dirty="0">
                <a:solidFill>
                  <a:srgbClr val="4689C0"/>
                </a:solidFill>
                <a:latin typeface="Candara" panose="020E0502030303020204" pitchFamily="34" charset="0"/>
              </a:rPr>
              <a:t>Deel</a:t>
            </a:r>
            <a:r>
              <a:rPr lang="nl-NL" dirty="0">
                <a:latin typeface="Candara" panose="020E0502030303020204" pitchFamily="34" charset="0"/>
              </a:rPr>
              <a:t> en </a:t>
            </a:r>
            <a:r>
              <a:rPr lang="nl-NL" b="1" dirty="0">
                <a:solidFill>
                  <a:srgbClr val="88B56D"/>
                </a:solidFill>
                <a:latin typeface="Candara" panose="020E0502030303020204" pitchFamily="34" charset="0"/>
              </a:rPr>
              <a:t>verbind</a:t>
            </a:r>
          </a:p>
        </p:txBody>
      </p:sp>
      <p:pic>
        <p:nvPicPr>
          <p:cNvPr id="10" name="Afbeelding 9" descr="Afbeelding met tekst, persoon, overdekt, muur&#10;&#10;Automatisch gegenereerde beschrijving">
            <a:extLst>
              <a:ext uri="{FF2B5EF4-FFF2-40B4-BE49-F238E27FC236}">
                <a16:creationId xmlns:a16="http://schemas.microsoft.com/office/drawing/2014/main" id="{AACD1467-B224-F39C-A548-166D8E33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9457" b="24160"/>
          <a:stretch/>
        </p:blipFill>
        <p:spPr>
          <a:xfrm>
            <a:off x="7295608" y="650451"/>
            <a:ext cx="1546488" cy="156755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0293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DFCC719-BD6B-8A6B-A9D1-72EE1F3741DA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AD7BC-24C1-8540-AC57-A9B65D6F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42" y="122243"/>
            <a:ext cx="8581766" cy="430323"/>
          </a:xfrm>
          <a:ln w="2222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NL" b="1" dirty="0">
                <a:solidFill>
                  <a:srgbClr val="6EAC5B"/>
                </a:solidFill>
              </a:rPr>
              <a:t>Adviezen op het gebied van onderwijs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5706-5D98-C249-9F5B-E890D96CC5F0}"/>
              </a:ext>
            </a:extLst>
          </p:cNvPr>
          <p:cNvSpPr txBox="1"/>
          <p:nvPr/>
        </p:nvSpPr>
        <p:spPr>
          <a:xfrm>
            <a:off x="417041" y="611249"/>
            <a:ext cx="8581767" cy="1015663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Geef een plek in het curriculum voor de kennis over de geschiedenis van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Nederlands-Indië/Indonesië:</a:t>
            </a:r>
            <a:endParaRPr lang="en-NL" sz="1500" b="1" dirty="0">
              <a:solidFill>
                <a:srgbClr val="88B56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kerndoelen voor het primair onderwijs,</a:t>
            </a:r>
            <a:endParaRPr lang="en-NL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kerndoelen en eindtermen voor het voortgezet onderwijs,</a:t>
            </a:r>
            <a:endParaRPr lang="en-NL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het burgerschapsonderwijs voor het mbo.</a:t>
            </a:r>
            <a:endParaRPr lang="en-NL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61E51-E03D-354B-A623-B73860C7C941}"/>
              </a:ext>
            </a:extLst>
          </p:cNvPr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>
              <a:solidFill>
                <a:srgbClr val="3683B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1F3D9-DB15-3440-9BBF-DDFBFCE632BF}"/>
              </a:ext>
            </a:extLst>
          </p:cNvPr>
          <p:cNvSpPr/>
          <p:nvPr/>
        </p:nvSpPr>
        <p:spPr>
          <a:xfrm>
            <a:off x="0" y="4632722"/>
            <a:ext cx="9144000" cy="236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>
              <a:solidFill>
                <a:srgbClr val="69AA5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6E831-29C5-9B48-92FA-13A40294F638}"/>
              </a:ext>
            </a:extLst>
          </p:cNvPr>
          <p:cNvSpPr txBox="1"/>
          <p:nvPr/>
        </p:nvSpPr>
        <p:spPr>
          <a:xfrm>
            <a:off x="417041" y="1779448"/>
            <a:ext cx="8581767" cy="124649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rgbClr val="88B56D"/>
                </a:solidFill>
                <a:ea typeface="Times New Roman" panose="02020603050405020304" pitchFamily="18" charset="0"/>
              </a:rPr>
              <a:t>2. Bespoedig instelling van kerndoelenteams en </a:t>
            </a:r>
            <a:r>
              <a:rPr lang="nl-NL" sz="1500" b="1" dirty="0" err="1">
                <a:solidFill>
                  <a:srgbClr val="88B56D"/>
                </a:solidFill>
                <a:ea typeface="Times New Roman" panose="02020603050405020304" pitchFamily="18" charset="0"/>
              </a:rPr>
              <a:t>vakvernieuwingscommissies</a:t>
            </a:r>
            <a:endParaRPr lang="nl-NL" sz="1500" b="1" dirty="0">
              <a:solidFill>
                <a:srgbClr val="88B56D"/>
              </a:solidFill>
              <a:ea typeface="Times New Roman" panose="02020603050405020304" pitchFamily="18" charset="0"/>
            </a:endParaRPr>
          </a:p>
          <a:p>
            <a:pPr marL="539354" indent="-202406">
              <a:buFont typeface="Arial" panose="020B0604020202020204" pitchFamily="34" charset="0"/>
              <a:buChar char="•"/>
            </a:pPr>
            <a:r>
              <a:rPr lang="nl-NL" sz="1500" dirty="0">
                <a:ea typeface="Times New Roman" panose="02020603050405020304" pitchFamily="18" charset="0"/>
              </a:rPr>
              <a:t>voor po en onderbouw vo: vakken Mens &amp; Maatschappij en Kunst &amp; Cultuur, </a:t>
            </a:r>
          </a:p>
          <a:p>
            <a:pPr marL="539354" indent="-202406">
              <a:buFont typeface="Arial" panose="020B0604020202020204" pitchFamily="34" charset="0"/>
              <a:buChar char="•"/>
            </a:pPr>
            <a:r>
              <a:rPr lang="nl-NL" sz="1500" dirty="0">
                <a:ea typeface="Times New Roman" panose="02020603050405020304" pitchFamily="18" charset="0"/>
              </a:rPr>
              <a:t>bovenbouw vo: vakken Geschiedenis, Aardrijkskunde, Economie en Maatschappijkunde,</a:t>
            </a:r>
            <a:r>
              <a:rPr lang="en-NL" sz="1500" dirty="0"/>
              <a:t> </a:t>
            </a:r>
          </a:p>
          <a:p>
            <a:pPr marL="539354" indent="-202406">
              <a:buFont typeface="Arial" panose="020B0604020202020204" pitchFamily="34" charset="0"/>
              <a:buChar char="•"/>
            </a:pPr>
            <a:r>
              <a:rPr lang="en-NL" sz="1500" dirty="0">
                <a:ea typeface="Times New Roman" panose="02020603050405020304" pitchFamily="18" charset="0"/>
              </a:rPr>
              <a:t>z</a:t>
            </a:r>
            <a:r>
              <a:rPr lang="nl-NL" sz="1500" dirty="0" err="1">
                <a:ea typeface="Times New Roman" panose="02020603050405020304" pitchFamily="18" charset="0"/>
              </a:rPr>
              <a:t>org</a:t>
            </a:r>
            <a:r>
              <a:rPr lang="nl-NL" sz="1500" dirty="0">
                <a:ea typeface="Times New Roman" panose="02020603050405020304" pitchFamily="18" charset="0"/>
              </a:rPr>
              <a:t> voor startnotities over deze geschiedenis en de doorwerking daarvan, </a:t>
            </a:r>
          </a:p>
          <a:p>
            <a:pPr marL="539354" indent="-202406">
              <a:buFont typeface="Arial" panose="020B0604020202020204" pitchFamily="34" charset="0"/>
              <a:buChar char="•"/>
            </a:pPr>
            <a:r>
              <a:rPr lang="nl-NL" sz="1500" dirty="0">
                <a:ea typeface="Times New Roman" panose="02020603050405020304" pitchFamily="18" charset="0"/>
              </a:rPr>
              <a:t>versterk de positie van burgerschapsonderwijs in het mbo.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72B87-3942-4D4A-8AC2-4F8B0C490136}"/>
              </a:ext>
            </a:extLst>
          </p:cNvPr>
          <p:cNvSpPr txBox="1"/>
          <p:nvPr/>
        </p:nvSpPr>
        <p:spPr>
          <a:xfrm>
            <a:off x="417041" y="3178479"/>
            <a:ext cx="8581767" cy="1246495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rtl="0"/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Richt professionele leergemeenschappen (</a:t>
            </a:r>
            <a:r>
              <a:rPr lang="nl-NL" sz="1500" b="1" dirty="0" err="1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PLG’s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op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500" b="1" dirty="0">
                <a:ea typeface="Calibri" panose="020F0502020204030204" pitchFamily="34" charset="0"/>
                <a:cs typeface="Arial" panose="020B0604020202020204" pitchFamily="34" charset="0"/>
              </a:rPr>
              <a:t>Voor po en vo: die handreikingen </a:t>
            </a:r>
            <a:r>
              <a:rPr lang="nl-NL" sz="1500" dirty="0">
                <a:ea typeface="Times New Roman" panose="02020603050405020304" pitchFamily="18" charset="0"/>
                <a:cs typeface="Calibri" panose="020F0502020204030204" pitchFamily="34" charset="0"/>
              </a:rPr>
              <a:t>gaan ontwikkelen en die </a:t>
            </a:r>
            <a:r>
              <a:rPr lang="nl-NL" sz="1500" dirty="0">
                <a:ea typeface="Calibri" panose="020F0502020204030204" pitchFamily="34" charset="0"/>
                <a:cs typeface="Calibri" panose="020F0502020204030204" pitchFamily="34" charset="0"/>
              </a:rPr>
              <a:t>beschikbaar stellen via een </a:t>
            </a:r>
            <a:r>
              <a:rPr lang="nl-NL" sz="1500" b="1" dirty="0">
                <a:ea typeface="Calibri" panose="020F0502020204030204" pitchFamily="34" charset="0"/>
                <a:cs typeface="Calibri" panose="020F0502020204030204" pitchFamily="34" charset="0"/>
              </a:rPr>
              <a:t>educatief platform </a:t>
            </a:r>
            <a:r>
              <a:rPr lang="nl-NL" sz="1500" dirty="0">
                <a:ea typeface="Calibri" panose="020F0502020204030204" pitchFamily="34" charset="0"/>
                <a:cs typeface="Calibri" panose="020F0502020204030204" pitchFamily="34" charset="0"/>
              </a:rPr>
              <a:t>voor docenten,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500" b="1" dirty="0">
                <a:ea typeface="Calibri" panose="020F0502020204030204" pitchFamily="34" charset="0"/>
                <a:cs typeface="Calibri" panose="020F0502020204030204" pitchFamily="34" charset="0"/>
              </a:rPr>
              <a:t>voor lerarenopleidingen en docentprofessionalisering</a:t>
            </a:r>
            <a:r>
              <a:rPr lang="nl-NL" sz="1500" dirty="0">
                <a:ea typeface="Calibri" panose="020F0502020204030204" pitchFamily="34" charset="0"/>
                <a:cs typeface="Calibri" panose="020F0502020204030204" pitchFamily="34" charset="0"/>
              </a:rPr>
              <a:t> gericht op </a:t>
            </a:r>
            <a:r>
              <a:rPr lang="nl-NL" sz="1500" dirty="0">
                <a:ea typeface="Calibri" panose="020F0502020204030204" pitchFamily="34" charset="0"/>
              </a:rPr>
              <a:t>pedagogische en vakdidactische vaardigheden, zoals het gesprek aangaan over gevoelige onderwerpen. </a:t>
            </a:r>
            <a:endParaRPr lang="en-NL" sz="15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64F12A1-F6EE-7E1B-4341-F92067AAE048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AD7BC-24C1-8540-AC57-A9B65D6F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75" y="128048"/>
            <a:ext cx="8854126" cy="513899"/>
          </a:xfrm>
        </p:spPr>
        <p:txBody>
          <a:bodyPr>
            <a:normAutofit fontScale="90000"/>
          </a:bodyPr>
          <a:lstStyle/>
          <a:p>
            <a:pPr algn="ctr"/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Adviezen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voor </a:t>
            </a:r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onderwijs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cultuu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 en </a:t>
            </a:r>
            <a:r>
              <a:rPr lang="en-NL" b="1" dirty="0">
                <a:solidFill>
                  <a:schemeClr val="accent5">
                    <a:lumMod val="75000"/>
                  </a:schemeClr>
                </a:solidFill>
              </a:rPr>
              <a:t>erfgoed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5706-5D98-C249-9F5B-E890D96CC5F0}"/>
              </a:ext>
            </a:extLst>
          </p:cNvPr>
          <p:cNvSpPr txBox="1"/>
          <p:nvPr/>
        </p:nvSpPr>
        <p:spPr>
          <a:xfrm>
            <a:off x="426053" y="598739"/>
            <a:ext cx="8581767" cy="170816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Stimuleer verbindingen tussen onderwijs-, cultuur en erfgoedsector rondom ‘deze geschiedenis’:</a:t>
            </a:r>
            <a:endParaRPr lang="en-NL" sz="1500" b="1" dirty="0">
              <a:solidFill>
                <a:srgbClr val="88B56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2679" lvl="1" indent="-204788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door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duurzame netwerken 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over samenwerking tussen docenten en medewerkers van culturele instellingen te bevorderen,</a:t>
            </a:r>
            <a:r>
              <a:rPr lang="en-NL" sz="1500" dirty="0"/>
              <a:t> </a:t>
            </a:r>
          </a:p>
          <a:p>
            <a:pPr marL="472679" lvl="1" indent="-204788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zorg dat kerndoelenteams en </a:t>
            </a:r>
            <a:r>
              <a:rPr lang="nl-NL" sz="15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vakvernieuwingscommissies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 de mogelijkheden van erfgoed- en cultuureducatie meenemen bij huidige en toekomstige curriculumontwikkelingen,</a:t>
            </a:r>
            <a:r>
              <a:rPr lang="nl-NL" sz="1500" b="1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472679" lvl="1" indent="-204788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gebruik de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Canon van Nederland 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en versterk de verbindingen met het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Canonnetwerk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N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679" lvl="1" indent="-204788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organiseer een jaarlijks terugkerende, landelijke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themaweek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 in het onderwijs.</a:t>
            </a:r>
            <a:endParaRPr lang="nl-NL" sz="15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61E51-E03D-354B-A623-B73860C7C941}"/>
              </a:ext>
            </a:extLst>
          </p:cNvPr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1F3D9-DB15-3440-9BBF-DDFBFCE632BF}"/>
              </a:ext>
            </a:extLst>
          </p:cNvPr>
          <p:cNvSpPr/>
          <p:nvPr/>
        </p:nvSpPr>
        <p:spPr>
          <a:xfrm>
            <a:off x="0" y="4632722"/>
            <a:ext cx="9144000" cy="236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6E831-29C5-9B48-92FA-13A40294F638}"/>
              </a:ext>
            </a:extLst>
          </p:cNvPr>
          <p:cNvSpPr txBox="1"/>
          <p:nvPr/>
        </p:nvSpPr>
        <p:spPr>
          <a:xfrm>
            <a:off x="426053" y="2474832"/>
            <a:ext cx="8581767" cy="553998"/>
          </a:xfrm>
          <a:prstGeom prst="rect">
            <a:avLst/>
          </a:prstGeom>
          <a:noFill/>
          <a:ln w="3175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03597" indent="-203597"/>
            <a:r>
              <a:rPr lang="nl-NL" sz="1500" dirty="0">
                <a:ea typeface="Times New Roman" panose="02020603050405020304" pitchFamily="18" charset="0"/>
              </a:rPr>
              <a:t>2. </a:t>
            </a:r>
            <a:r>
              <a:rPr lang="nl-NL" sz="1500" b="1" dirty="0">
                <a:solidFill>
                  <a:srgbClr val="88B56D"/>
                </a:solidFill>
                <a:ea typeface="Times New Roman" panose="02020603050405020304" pitchFamily="18" charset="0"/>
              </a:rPr>
              <a:t>Kernprincipes</a:t>
            </a:r>
            <a:r>
              <a:rPr lang="nl-NL" sz="1500" dirty="0">
                <a:ea typeface="Times New Roman" panose="02020603050405020304" pitchFamily="18" charset="0"/>
              </a:rPr>
              <a:t>: 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Maak bij het ontwikkelen van educatief materiaal en educatieve programma’s gebruik van  </a:t>
            </a:r>
            <a:r>
              <a:rPr lang="nl-NL" sz="1500" b="1" dirty="0">
                <a:solidFill>
                  <a:srgbClr val="88B56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kernprincipes</a:t>
            </a: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 om zowel de inhoudelijke als didactische kwaliteit te borgen.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AD367-F0D7-5744-BF8C-C6DE58E4D38B}"/>
              </a:ext>
            </a:extLst>
          </p:cNvPr>
          <p:cNvSpPr txBox="1"/>
          <p:nvPr/>
        </p:nvSpPr>
        <p:spPr>
          <a:xfrm>
            <a:off x="426053" y="3196764"/>
            <a:ext cx="8581767" cy="1015663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</a:rPr>
              <a:t>3. Stimuleer totstandkoming van </a:t>
            </a:r>
            <a:r>
              <a:rPr lang="nl-NL" sz="1500" b="1" dirty="0">
                <a:solidFill>
                  <a:srgbClr val="4689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dialoogtafels</a:t>
            </a:r>
            <a:r>
              <a:rPr lang="nl-NL" sz="15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latin typeface="Calibri" panose="020F0502020204030204" pitchFamily="34" charset="0"/>
                <a:ea typeface="Calibri" panose="020F0502020204030204" pitchFamily="34" charset="0"/>
              </a:rPr>
              <a:t>in relatie tot de geschiedenis van Nederlands-Indië/Indonesië</a:t>
            </a:r>
            <a:r>
              <a:rPr lang="nl-NL" sz="1500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471488" indent="-235744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door het experimenteren met dialoogvormen samen met ervaringsgemeenschappen, </a:t>
            </a:r>
          </a:p>
          <a:p>
            <a:pPr marL="471488" indent="-235744">
              <a:buFont typeface="Arial" panose="020B0604020202020204" pitchFamily="34" charset="0"/>
              <a:buChar char="•"/>
            </a:pPr>
            <a:r>
              <a:rPr lang="nl-NL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door een basis voor het duurzaam ontwikkelen van de dialoogtafels te creëren.</a:t>
            </a:r>
            <a:endParaRPr lang="en-N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4EE867C-ADC7-885E-D076-637E6E8C45EC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AD7BC-24C1-8540-AC57-A9B65D6F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42" y="122243"/>
            <a:ext cx="8581766" cy="430323"/>
          </a:xfrm>
          <a:ln w="2222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kunnen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wij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zelf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doen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afwachting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5706-5D98-C249-9F5B-E890D96CC5F0}"/>
              </a:ext>
            </a:extLst>
          </p:cNvPr>
          <p:cNvSpPr txBox="1"/>
          <p:nvPr/>
        </p:nvSpPr>
        <p:spPr>
          <a:xfrm>
            <a:off x="417038" y="1550787"/>
            <a:ext cx="8581767" cy="46166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028700" lvl="3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 eigen lessen/op je eigen school?</a:t>
            </a:r>
            <a:endParaRPr lang="en-NL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61E51-E03D-354B-A623-B73860C7C941}"/>
              </a:ext>
            </a:extLst>
          </p:cNvPr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1F3D9-DB15-3440-9BBF-DDFBFCE632BF}"/>
              </a:ext>
            </a:extLst>
          </p:cNvPr>
          <p:cNvSpPr/>
          <p:nvPr/>
        </p:nvSpPr>
        <p:spPr>
          <a:xfrm>
            <a:off x="0" y="4632722"/>
            <a:ext cx="9144000" cy="236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6E831-29C5-9B48-92FA-13A40294F638}"/>
              </a:ext>
            </a:extLst>
          </p:cNvPr>
          <p:cNvSpPr txBox="1"/>
          <p:nvPr/>
        </p:nvSpPr>
        <p:spPr>
          <a:xfrm>
            <a:off x="417038" y="2439105"/>
            <a:ext cx="8581767" cy="46166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ea typeface="Times New Roman" panose="02020603050405020304" pitchFamily="18" charset="0"/>
              </a:rPr>
              <a:t>	 </a:t>
            </a: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Wat adviseren we lerarenopleidingen?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72B87-3942-4D4A-8AC2-4F8B0C490136}"/>
              </a:ext>
            </a:extLst>
          </p:cNvPr>
          <p:cNvSpPr txBox="1"/>
          <p:nvPr/>
        </p:nvSpPr>
        <p:spPr>
          <a:xfrm>
            <a:off x="417038" y="3333834"/>
            <a:ext cx="8581767" cy="461665"/>
          </a:xfrm>
          <a:prstGeom prst="rect">
            <a:avLst/>
          </a:prstGeom>
          <a:noFill/>
          <a:ln w="31750" cmpd="sng">
            <a:solidFill>
              <a:srgbClr val="00717D"/>
            </a:solidFill>
          </a:ln>
        </p:spPr>
        <p:txBody>
          <a:bodyPr wrap="square" rtlCol="0">
            <a:spAutoFit/>
          </a:bodyPr>
          <a:lstStyle/>
          <a:p>
            <a:pPr lvl="0" rtl="0"/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3.  Wat adviseren we het kabinet?</a:t>
            </a:r>
            <a:endParaRPr lang="en-NL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6B5ABA7-56FC-042A-5A8F-01C0F439463B}"/>
              </a:ext>
            </a:extLst>
          </p:cNvPr>
          <p:cNvSpPr/>
          <p:nvPr/>
        </p:nvSpPr>
        <p:spPr>
          <a:xfrm rot="21027988">
            <a:off x="8082622" y="1362015"/>
            <a:ext cx="1003301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/>
              <a:t>micro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8066879-043A-D352-CF52-F3ABB310F9FA}"/>
              </a:ext>
            </a:extLst>
          </p:cNvPr>
          <p:cNvSpPr/>
          <p:nvPr/>
        </p:nvSpPr>
        <p:spPr>
          <a:xfrm rot="20790486">
            <a:off x="8107663" y="2339679"/>
            <a:ext cx="1003301" cy="508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err="1"/>
              <a:t>meso</a:t>
            </a:r>
            <a:endParaRPr lang="nl-NL" sz="105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01B6D07-9565-5881-AEF7-7FD8BA9CF19A}"/>
              </a:ext>
            </a:extLst>
          </p:cNvPr>
          <p:cNvSpPr/>
          <p:nvPr/>
        </p:nvSpPr>
        <p:spPr>
          <a:xfrm rot="20693421">
            <a:off x="8107735" y="3232640"/>
            <a:ext cx="1003301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18793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4EE867C-ADC7-885E-D076-637E6E8C45EC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AD7BC-24C1-8540-AC57-A9B65D6F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42" y="276811"/>
            <a:ext cx="8581766" cy="430323"/>
          </a:xfrm>
          <a:ln w="2222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Brainstorm: wat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kunnen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wij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zelf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doen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afwachting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N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5706-5D98-C249-9F5B-E890D96CC5F0}"/>
              </a:ext>
            </a:extLst>
          </p:cNvPr>
          <p:cNvSpPr txBox="1"/>
          <p:nvPr/>
        </p:nvSpPr>
        <p:spPr>
          <a:xfrm>
            <a:off x="417041" y="1318893"/>
            <a:ext cx="8581767" cy="46166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3" indent="-17145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twee- of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drietallen</a:t>
            </a:r>
            <a:endParaRPr lang="en-NL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61E51-E03D-354B-A623-B73860C7C941}"/>
              </a:ext>
            </a:extLst>
          </p:cNvPr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1F3D9-DB15-3440-9BBF-DDFBFCE632BF}"/>
              </a:ext>
            </a:extLst>
          </p:cNvPr>
          <p:cNvSpPr/>
          <p:nvPr/>
        </p:nvSpPr>
        <p:spPr>
          <a:xfrm>
            <a:off x="0" y="4632722"/>
            <a:ext cx="9144000" cy="236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6E831-29C5-9B48-92FA-13A40294F638}"/>
              </a:ext>
            </a:extLst>
          </p:cNvPr>
          <p:cNvSpPr txBox="1"/>
          <p:nvPr/>
        </p:nvSpPr>
        <p:spPr>
          <a:xfrm>
            <a:off x="417041" y="2174806"/>
            <a:ext cx="8581767" cy="46166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ea typeface="Times New Roman" panose="02020603050405020304" pitchFamily="18" charset="0"/>
              </a:rPr>
              <a:t>	</a:t>
            </a: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Kies een niveau, les of lerarenopleiding of kabinet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72B87-3942-4D4A-8AC2-4F8B0C490136}"/>
              </a:ext>
            </a:extLst>
          </p:cNvPr>
          <p:cNvSpPr txBox="1"/>
          <p:nvPr/>
        </p:nvSpPr>
        <p:spPr>
          <a:xfrm>
            <a:off x="417041" y="3064172"/>
            <a:ext cx="8581767" cy="461665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rtl="0"/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3. Formuleer een of twee adviezen/aanbevelingen</a:t>
            </a:r>
            <a:endParaRPr lang="en-NL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7F06-5A04-47F4-94F2-5B96F66F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9974"/>
            <a:ext cx="9144000" cy="2643526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hlinkClick r:id="rId2"/>
              </a:rPr>
              <a:t>www.uu.nl/geschiedenisendidactiek</a:t>
            </a:r>
            <a:br>
              <a:rPr lang="en-US" sz="3000" dirty="0"/>
            </a:br>
            <a:br>
              <a:rPr lang="en-US" sz="3000" dirty="0"/>
            </a:br>
            <a:r>
              <a:rPr lang="en-US" sz="2325" dirty="0">
                <a:hlinkClick r:id="rId3"/>
              </a:rPr>
              <a:t>https://www.rijksoverheid.nl/onderwerpen/tweede-wereldoorlog/collectieve-erkenning-indische-gemeenschap/commissie-versterking-kennis-geschiedenis-nederlands-indie</a:t>
            </a:r>
            <a:br>
              <a:rPr lang="en-US" sz="2325" dirty="0"/>
            </a:br>
            <a:r>
              <a:rPr lang="en-US" sz="2325" dirty="0"/>
              <a:t>Kleio en </a:t>
            </a:r>
            <a:r>
              <a:rPr lang="en-US" sz="2325" dirty="0" err="1"/>
              <a:t>reflectie</a:t>
            </a:r>
            <a:r>
              <a:rPr lang="en-US" sz="2325" dirty="0"/>
              <a:t> museum </a:t>
            </a:r>
            <a:r>
              <a:rPr lang="en-US" sz="2325" dirty="0" err="1"/>
              <a:t>Sophiahof</a:t>
            </a:r>
            <a:endParaRPr lang="nl-NL" sz="2325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AC89B-A36F-42DA-84D4-87CDB923C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858250" y="3720103"/>
            <a:ext cx="34289" cy="1097280"/>
          </a:xfrm>
        </p:spPr>
        <p:txBody>
          <a:bodyPr/>
          <a:lstStyle/>
          <a:p>
            <a:endParaRPr lang="en-US" dirty="0"/>
          </a:p>
          <a:p>
            <a:endParaRPr lang="nl-NL" dirty="0"/>
          </a:p>
        </p:txBody>
      </p:sp>
      <p:pic>
        <p:nvPicPr>
          <p:cNvPr id="1026" name="Picture 2" descr="Lichtblauwe geometrische lijnen - Fotobehang">
            <a:extLst>
              <a:ext uri="{FF2B5EF4-FFF2-40B4-BE49-F238E27FC236}">
                <a16:creationId xmlns:a16="http://schemas.microsoft.com/office/drawing/2014/main" id="{596D7F2C-A0C8-56A2-2FEA-0EC8EE124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93"/>
          <a:stretch/>
        </p:blipFill>
        <p:spPr bwMode="auto">
          <a:xfrm>
            <a:off x="0" y="0"/>
            <a:ext cx="9144000" cy="29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0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7575"/>
            <a:ext cx="9144000" cy="7563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r="65969"/>
          <a:stretch/>
        </p:blipFill>
        <p:spPr>
          <a:xfrm>
            <a:off x="8448050" y="79388"/>
            <a:ext cx="658126" cy="6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98350" y="101025"/>
            <a:ext cx="800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dirty="0">
                <a:latin typeface="Merriweather"/>
                <a:ea typeface="Merriweather"/>
                <a:cs typeface="Merriweather"/>
                <a:sym typeface="Merriweather"/>
              </a:rPr>
              <a:t>Bronnenopdrachten</a:t>
            </a:r>
            <a:endParaRPr sz="2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Google Shape;92;p16">
            <a:extLst>
              <a:ext uri="{FF2B5EF4-FFF2-40B4-BE49-F238E27FC236}">
                <a16:creationId xmlns:a16="http://schemas.microsoft.com/office/drawing/2014/main" id="{AE82E360-DDE6-88AC-CB76-249EA929717C}"/>
              </a:ext>
            </a:extLst>
          </p:cNvPr>
          <p:cNvSpPr txBox="1"/>
          <p:nvPr/>
        </p:nvSpPr>
        <p:spPr>
          <a:xfrm>
            <a:off x="90776" y="975165"/>
            <a:ext cx="3864408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Merriweather"/>
                <a:ea typeface="Merriweather"/>
                <a:cs typeface="Merriweather"/>
                <a:sym typeface="Merriweather"/>
              </a:rPr>
              <a:t>Onderbouw</a:t>
            </a: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 : opdracht Marieke </a:t>
            </a:r>
            <a:r>
              <a:rPr lang="nl-NL" dirty="0" err="1">
                <a:latin typeface="Merriweather"/>
                <a:ea typeface="Merriweather"/>
                <a:cs typeface="Merriweather"/>
                <a:sym typeface="Merriweather"/>
              </a:rPr>
              <a:t>Knoben</a:t>
            </a:r>
            <a:endParaRPr lang="nl-NL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Perspectieven vergelijken a.d.h.v. foto’s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Merriweather"/>
                <a:ea typeface="Merriweather"/>
                <a:cs typeface="Merriweather"/>
                <a:sym typeface="Merriweather"/>
              </a:rPr>
              <a:t>VWO Bovenbouw: </a:t>
            </a: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opdracht Sannah Löwik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Perspectieven door de tijd heen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483BA8-A63D-6232-D5E4-4B51AB657A42}"/>
              </a:ext>
            </a:extLst>
          </p:cNvPr>
          <p:cNvSpPr txBox="1"/>
          <p:nvPr/>
        </p:nvSpPr>
        <p:spPr>
          <a:xfrm>
            <a:off x="90775" y="3298847"/>
            <a:ext cx="8626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Vragen: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Voldoet het materiaal aan de eisen van Commissie Bussemaker?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Zou je dit materiaal (op een aangepaste wijze) gebruiken in jouw eigen klassen? Waarom wel, waarom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Wat kun je nog meer met het bronnenmateriaal kunnen doen?</a:t>
            </a:r>
          </a:p>
        </p:txBody>
      </p:sp>
      <p:pic>
        <p:nvPicPr>
          <p:cNvPr id="1028" name="Picture 4" descr="Wat vinden Indonesiërs van de koloniale tijd?">
            <a:extLst>
              <a:ext uri="{FF2B5EF4-FFF2-40B4-BE49-F238E27FC236}">
                <a16:creationId xmlns:a16="http://schemas.microsoft.com/office/drawing/2014/main" id="{94513AF2-BDFD-A7D3-FC80-9D1986F8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05" y="1806334"/>
            <a:ext cx="2674120" cy="20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inie | Evalueer nu ook het hele koloniale bewind - NRC">
            <a:extLst>
              <a:ext uri="{FF2B5EF4-FFF2-40B4-BE49-F238E27FC236}">
                <a16:creationId xmlns:a16="http://schemas.microsoft.com/office/drawing/2014/main" id="{252070CB-9F90-BAE1-104B-2E8E2B9F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83" y="857325"/>
            <a:ext cx="2926208" cy="18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2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7575"/>
            <a:ext cx="9144000" cy="7563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r="65969"/>
          <a:stretch/>
        </p:blipFill>
        <p:spPr>
          <a:xfrm>
            <a:off x="8448050" y="79388"/>
            <a:ext cx="658126" cy="6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98350" y="101025"/>
            <a:ext cx="800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dirty="0">
                <a:latin typeface="Merriweather"/>
                <a:ea typeface="Merriweather"/>
                <a:cs typeface="Merriweather"/>
                <a:sym typeface="Merriweather"/>
              </a:rPr>
              <a:t>Lunch</a:t>
            </a:r>
            <a:endParaRPr sz="2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0775" y="945500"/>
            <a:ext cx="56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8647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7575"/>
            <a:ext cx="9144000" cy="7563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r="65969"/>
          <a:stretch/>
        </p:blipFill>
        <p:spPr>
          <a:xfrm>
            <a:off x="8448050" y="79388"/>
            <a:ext cx="658126" cy="6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98350" y="101025"/>
            <a:ext cx="386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>
                <a:latin typeface="Merriweather"/>
                <a:ea typeface="Merriweather"/>
                <a:cs typeface="Merriweather"/>
                <a:sym typeface="Merriweather"/>
              </a:rPr>
              <a:t>Programma</a:t>
            </a:r>
            <a:endParaRPr sz="2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90775" y="945500"/>
            <a:ext cx="56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98350" y="1765613"/>
            <a:ext cx="5536800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10.00-10.10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	Welkom en introductie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10.10-10.45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	Frans van Rumpt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10.45-12.00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r>
              <a:rPr lang="nl-NL" sz="1500" dirty="0">
                <a:latin typeface="Merriweather"/>
                <a:ea typeface="Merriweather"/>
                <a:cs typeface="Merriweather"/>
                <a:sym typeface="Merriweather"/>
              </a:rPr>
              <a:t>Esther Captain en Hanneke 			Tuithof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12.00-13:00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	Bronnenopdracht (OB en 			BB)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13.00-14.00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	Lunch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 dirty="0">
                <a:latin typeface="Merriweather"/>
                <a:ea typeface="Merriweather"/>
                <a:cs typeface="Merriweather"/>
                <a:sym typeface="Merriweather"/>
              </a:rPr>
              <a:t>14.00-15.00	</a:t>
            </a: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Beeldopdrachten (OB en 			BB)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dirty="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7575"/>
            <a:ext cx="9144000" cy="7563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r="65969"/>
          <a:stretch/>
        </p:blipFill>
        <p:spPr>
          <a:xfrm>
            <a:off x="8448050" y="79388"/>
            <a:ext cx="658126" cy="6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98350" y="101025"/>
            <a:ext cx="800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dirty="0">
                <a:latin typeface="Merriweather"/>
                <a:ea typeface="Merriweather"/>
                <a:cs typeface="Merriweather"/>
                <a:sym typeface="Merriweather"/>
              </a:rPr>
              <a:t>Beeldopdrachten</a:t>
            </a:r>
            <a:endParaRPr sz="2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Google Shape;92;p16">
            <a:extLst>
              <a:ext uri="{FF2B5EF4-FFF2-40B4-BE49-F238E27FC236}">
                <a16:creationId xmlns:a16="http://schemas.microsoft.com/office/drawing/2014/main" id="{AE82E360-DDE6-88AC-CB76-249EA929717C}"/>
              </a:ext>
            </a:extLst>
          </p:cNvPr>
          <p:cNvSpPr txBox="1"/>
          <p:nvPr/>
        </p:nvSpPr>
        <p:spPr>
          <a:xfrm>
            <a:off x="62772" y="975164"/>
            <a:ext cx="3864408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Merriweather"/>
                <a:ea typeface="Merriweather"/>
                <a:cs typeface="Merriweather"/>
                <a:sym typeface="Merriweather"/>
              </a:rPr>
              <a:t>Bovenbouw</a:t>
            </a: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 : opdracht Cora Verheijen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Primaire bronnen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Merriweather"/>
                <a:ea typeface="Merriweather"/>
                <a:cs typeface="Merriweather"/>
                <a:sym typeface="Merriweather"/>
              </a:rPr>
              <a:t>Onderbouw: </a:t>
            </a: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opdracht Mike Tuithof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rriweather"/>
                <a:ea typeface="Merriweather"/>
                <a:cs typeface="Merriweather"/>
                <a:sym typeface="Merriweather"/>
              </a:rPr>
              <a:t>Secundaire bron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483BA8-A63D-6232-D5E4-4B51AB657A42}"/>
              </a:ext>
            </a:extLst>
          </p:cNvPr>
          <p:cNvSpPr txBox="1"/>
          <p:nvPr/>
        </p:nvSpPr>
        <p:spPr>
          <a:xfrm>
            <a:off x="90775" y="3298847"/>
            <a:ext cx="8626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Vragen: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Voldoet het materiaal aan de eisen van Commissie Bussemaker?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Zou je dit materiaal gebruiken (op een aangepaste wijze) in jouw eigen klassen? Waarom wel, waarom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Wat kun je nog meer met het bronnenmateriaal kunnen doen?</a:t>
            </a:r>
          </a:p>
        </p:txBody>
      </p:sp>
      <p:pic>
        <p:nvPicPr>
          <p:cNvPr id="2050" name="Picture 2" descr="De Oost -Trailer, reviews &amp; meer - Pathé">
            <a:extLst>
              <a:ext uri="{FF2B5EF4-FFF2-40B4-BE49-F238E27FC236}">
                <a16:creationId xmlns:a16="http://schemas.microsoft.com/office/drawing/2014/main" id="{DA713015-0F5E-363D-17F0-375BD5D5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51" y="131231"/>
            <a:ext cx="2397733" cy="34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EC82987-A850-0D60-6D60-8AEEF659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71" y="692062"/>
            <a:ext cx="2348701" cy="29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325" y="113024"/>
            <a:ext cx="1935248" cy="6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0876" y="2202433"/>
            <a:ext cx="3173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latin typeface="Merriweather"/>
                <a:ea typeface="Merriweather"/>
                <a:cs typeface="Merriweather"/>
                <a:sym typeface="Merriweather"/>
              </a:rPr>
              <a:t>Bedankt voor jullie aanwezigheid!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425" y="1573299"/>
            <a:ext cx="1528600" cy="1528600"/>
          </a:xfrm>
          <a:prstGeom prst="rect">
            <a:avLst/>
          </a:prstGeom>
          <a:noFill/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p13"/>
          <p:cNvSpPr txBox="1"/>
          <p:nvPr/>
        </p:nvSpPr>
        <p:spPr>
          <a:xfrm>
            <a:off x="5387238" y="3143200"/>
            <a:ext cx="16938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Dr. Esther Captain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Historicus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Senior onderzoeker KITLV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420450" y="3143200"/>
            <a:ext cx="1966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latin typeface="Merriweather"/>
                <a:ea typeface="Merriweather"/>
                <a:cs typeface="Merriweather"/>
                <a:sym typeface="Merriweather"/>
              </a:rPr>
              <a:t>Dr. Hanneke Tuithof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i="1">
                <a:latin typeface="Merriweather"/>
                <a:ea typeface="Merriweather"/>
                <a:cs typeface="Merriweather"/>
                <a:sym typeface="Merriweather"/>
              </a:rPr>
              <a:t>Vakdidacticus</a:t>
            </a:r>
            <a:endParaRPr sz="13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i="1">
                <a:latin typeface="Merriweather"/>
                <a:ea typeface="Merriweather"/>
                <a:cs typeface="Merriweather"/>
                <a:sym typeface="Merriweather"/>
              </a:rPr>
              <a:t>Geschiedenis</a:t>
            </a:r>
            <a:endParaRPr sz="1300"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6" name="Picture 2" descr="Esther Captain – Framer Framed">
            <a:extLst>
              <a:ext uri="{FF2B5EF4-FFF2-40B4-BE49-F238E27FC236}">
                <a16:creationId xmlns:a16="http://schemas.microsoft.com/office/drawing/2014/main" id="{31F95939-2C79-6BFA-611F-7BAF1AF2D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0"/>
          <a:stretch/>
        </p:blipFill>
        <p:spPr bwMode="auto">
          <a:xfrm>
            <a:off x="5471079" y="1573299"/>
            <a:ext cx="1526118" cy="15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C11CD291-F943-6958-A184-E5AE86FCD835}"/>
              </a:ext>
            </a:extLst>
          </p:cNvPr>
          <p:cNvSpPr txBox="1"/>
          <p:nvPr/>
        </p:nvSpPr>
        <p:spPr>
          <a:xfrm>
            <a:off x="7265619" y="3143200"/>
            <a:ext cx="1693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Frans van Rumpt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 i="1" dirty="0">
                <a:latin typeface="Merriweather"/>
                <a:ea typeface="Merriweather"/>
                <a:cs typeface="Merriweather"/>
                <a:sym typeface="Merriweather"/>
              </a:rPr>
              <a:t>Geschiedenisdocent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82857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7575"/>
            <a:ext cx="9144000" cy="756300"/>
          </a:xfrm>
          <a:prstGeom prst="rect">
            <a:avLst/>
          </a:prstGeom>
          <a:solidFill>
            <a:srgbClr val="FBBF23"/>
          </a:solidFill>
          <a:ln w="9525" cap="flat" cmpd="sng">
            <a:solidFill>
              <a:srgbClr val="FBB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r="65969"/>
          <a:stretch/>
        </p:blipFill>
        <p:spPr>
          <a:xfrm>
            <a:off x="8448050" y="79388"/>
            <a:ext cx="658126" cy="6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98350" y="101025"/>
            <a:ext cx="800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dirty="0">
                <a:latin typeface="Merriweather"/>
                <a:ea typeface="Merriweather"/>
                <a:cs typeface="Merriweather"/>
                <a:sym typeface="Merriweather"/>
              </a:rPr>
              <a:t>Frans van Rumpt – project bij podcast</a:t>
            </a:r>
            <a:endParaRPr sz="2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0775" y="945500"/>
            <a:ext cx="56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E080A4-CC4A-9C05-A130-0C53846C326E}"/>
              </a:ext>
            </a:extLst>
          </p:cNvPr>
          <p:cNvSpPr txBox="1">
            <a:spLocks/>
          </p:cNvSpPr>
          <p:nvPr/>
        </p:nvSpPr>
        <p:spPr>
          <a:xfrm>
            <a:off x="123708" y="3917647"/>
            <a:ext cx="6945367" cy="1097280"/>
          </a:xfrm>
          <a:prstGeom prst="rect">
            <a:avLst/>
          </a:prstGeom>
          <a:solidFill>
            <a:srgbClr val="E4CDB9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rgbClr val="8B7A6B"/>
                </a:solidFill>
              </a:rPr>
              <a:t>Koloniaal</a:t>
            </a:r>
            <a:r>
              <a:rPr lang="en-US" sz="4050" dirty="0">
                <a:solidFill>
                  <a:srgbClr val="8B7A6B"/>
                </a:solidFill>
              </a:rPr>
              <a:t> </a:t>
            </a:r>
            <a:r>
              <a:rPr lang="en-US" sz="4050" dirty="0" err="1">
                <a:solidFill>
                  <a:srgbClr val="8B7A6B"/>
                </a:solidFill>
              </a:rPr>
              <a:t>verleden</a:t>
            </a:r>
            <a:r>
              <a:rPr lang="en-US" sz="4050" dirty="0">
                <a:solidFill>
                  <a:srgbClr val="8B7A6B"/>
                </a:solidFill>
              </a:rPr>
              <a:t> en </a:t>
            </a:r>
            <a:r>
              <a:rPr lang="en-US" sz="4050" dirty="0" err="1">
                <a:solidFill>
                  <a:srgbClr val="8B7A6B"/>
                </a:solidFill>
              </a:rPr>
              <a:t>onderwijs</a:t>
            </a:r>
            <a:r>
              <a:rPr lang="en-US" sz="4050" dirty="0">
                <a:solidFill>
                  <a:srgbClr val="8B7A6B"/>
                </a:solidFill>
              </a:rPr>
              <a:t>?</a:t>
            </a:r>
            <a:endParaRPr lang="nl-NL" sz="4050" dirty="0">
              <a:solidFill>
                <a:srgbClr val="8B7A6B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969E0D-2140-43FE-6BDB-3BB835F6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8" y="122959"/>
            <a:ext cx="6945367" cy="36906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2585D5-98B5-C12C-D929-6600D63D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272" y="4364524"/>
            <a:ext cx="755974" cy="75597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62E66BD-E8C9-58BE-7C2D-6AB23BC943FB}"/>
              </a:ext>
            </a:extLst>
          </p:cNvPr>
          <p:cNvSpPr txBox="1">
            <a:spLocks/>
          </p:cNvSpPr>
          <p:nvPr/>
        </p:nvSpPr>
        <p:spPr>
          <a:xfrm>
            <a:off x="7514082" y="3592445"/>
            <a:ext cx="2400300" cy="109728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50" dirty="0"/>
          </a:p>
          <a:p>
            <a:pPr marL="0" indent="0">
              <a:buNone/>
            </a:pPr>
            <a:r>
              <a:rPr lang="en-US" sz="1650" dirty="0"/>
              <a:t>Esther Captain</a:t>
            </a:r>
          </a:p>
          <a:p>
            <a:endParaRPr lang="nl-NL" sz="165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675FBE-1688-B6FB-C550-D9203D48D4EC}"/>
              </a:ext>
            </a:extLst>
          </p:cNvPr>
          <p:cNvSpPr txBox="1">
            <a:spLocks/>
          </p:cNvSpPr>
          <p:nvPr/>
        </p:nvSpPr>
        <p:spPr>
          <a:xfrm>
            <a:off x="7413499" y="1922624"/>
            <a:ext cx="2500883" cy="497918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/>
              <a:t>Hanneke </a:t>
            </a:r>
            <a:r>
              <a:rPr lang="en-US" sz="1650" dirty="0" err="1"/>
              <a:t>Tuithof</a:t>
            </a:r>
            <a:endParaRPr lang="en-US" sz="1650" dirty="0"/>
          </a:p>
          <a:p>
            <a:endParaRPr lang="nl-NL" sz="1650" dirty="0"/>
          </a:p>
        </p:txBody>
      </p:sp>
      <p:pic>
        <p:nvPicPr>
          <p:cNvPr id="11" name="Afbeelding 10" descr="Afbeelding met tekst, persoon, overdekt, muur&#10;&#10;Automatisch gegenereerde beschrijving">
            <a:extLst>
              <a:ext uri="{FF2B5EF4-FFF2-40B4-BE49-F238E27FC236}">
                <a16:creationId xmlns:a16="http://schemas.microsoft.com/office/drawing/2014/main" id="{7D677C2C-0E42-2C80-5595-89D66D0D4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9457" b="24160"/>
          <a:stretch/>
        </p:blipFill>
        <p:spPr>
          <a:xfrm>
            <a:off x="7362314" y="234771"/>
            <a:ext cx="1546488" cy="1567559"/>
          </a:xfrm>
          <a:prstGeom prst="flowChartConnector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00206E5B-4C42-7E95-5BB3-6354FDF686C5}"/>
              </a:ext>
            </a:extLst>
          </p:cNvPr>
          <p:cNvSpPr txBox="1"/>
          <p:nvPr/>
        </p:nvSpPr>
        <p:spPr>
          <a:xfrm>
            <a:off x="4887545" y="4582705"/>
            <a:ext cx="18614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>
                <a:solidFill>
                  <a:srgbClr val="8B7A6B"/>
                </a:solidFill>
              </a:rPr>
              <a:t>twee gescheiden werelden?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1E774-BCE0-FD31-32D2-26C154FDB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56" y="2420542"/>
            <a:ext cx="958373" cy="14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D788B4A-3C56-497C-A36F-084CC9F29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3955"/>
          <a:stretch/>
        </p:blipFill>
        <p:spPr>
          <a:xfrm>
            <a:off x="0" y="0"/>
            <a:ext cx="9163251" cy="4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98B6015-F200-E8D0-A882-8C4B728AAB56}"/>
              </a:ext>
            </a:extLst>
          </p:cNvPr>
          <p:cNvSpPr txBox="1"/>
          <p:nvPr/>
        </p:nvSpPr>
        <p:spPr>
          <a:xfrm>
            <a:off x="1216325" y="15948"/>
            <a:ext cx="6288656" cy="5262979"/>
          </a:xfrm>
          <a:prstGeom prst="rect">
            <a:avLst/>
          </a:prstGeom>
          <a:solidFill>
            <a:srgbClr val="43AC32"/>
          </a:solidFill>
        </p:spPr>
        <p:txBody>
          <a:bodyPr wrap="square">
            <a:spAutoFit/>
          </a:bodyPr>
          <a:lstStyle/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achter de rug lijkt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dragen we nog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de boeken, in de </a:t>
            </a:r>
            <a:r>
              <a:rPr lang="nl-NL" sz="15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docu’s</a:t>
            </a:r>
            <a:endParaRPr lang="nl-NL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ons bloed tot op het bot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verleden geeft een houvast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het leed voelt zo bekend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vrij gebruik van onze vleugels zijn 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nu nog niet gewend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gekortwiekt gekooid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gezang uit verlangen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kunnen wij onszelf niet gunnen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durven wij niet te ontvangen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ding met bagage is dat je 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uit moet pakken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anders wordt het zwaarder 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elke stap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dus deze 3e generatie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zet een paar stappen terug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ritst alles open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stelt vragen over wat wij dragen  </a:t>
            </a:r>
          </a:p>
          <a:p>
            <a:pPr algn="ctr"/>
            <a:r>
              <a:rPr lang="nl-N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 ons rug</a:t>
            </a:r>
          </a:p>
          <a:p>
            <a:endParaRPr lang="nl-NL" sz="1050" dirty="0">
              <a:solidFill>
                <a:schemeClr val="bg1"/>
              </a:solidFill>
            </a:endParaRPr>
          </a:p>
          <a:p>
            <a:endParaRPr 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1864-6180-4D4A-8B06-A8FF496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458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Opbouw</a:t>
            </a:r>
            <a:r>
              <a:rPr lang="en-US" b="1" dirty="0"/>
              <a:t> </a:t>
            </a:r>
            <a:r>
              <a:rPr lang="en-US" b="1" dirty="0" err="1"/>
              <a:t>lezing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6F82-127A-475E-A585-F1747020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33072"/>
            <a:ext cx="8054837" cy="369869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1) 	</a:t>
            </a:r>
            <a:r>
              <a:rPr lang="en-US" sz="2400" b="1" dirty="0" err="1">
                <a:solidFill>
                  <a:schemeClr val="tx1"/>
                </a:solidFill>
              </a:rPr>
              <a:t>Inleiding</a:t>
            </a: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2) 	</a:t>
            </a:r>
            <a:r>
              <a:rPr lang="en-US" sz="2400" b="1" dirty="0">
                <a:solidFill>
                  <a:schemeClr val="tx1"/>
                </a:solidFill>
              </a:rPr>
              <a:t>Esther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vertelt</a:t>
            </a:r>
            <a:r>
              <a:rPr lang="en-US" sz="2400" dirty="0">
                <a:solidFill>
                  <a:schemeClr val="tx1"/>
                </a:solidFill>
              </a:rPr>
              <a:t> over het </a:t>
            </a:r>
            <a:r>
              <a:rPr lang="en-US" sz="2400" dirty="0" err="1">
                <a:solidFill>
                  <a:schemeClr val="tx1"/>
                </a:solidFill>
              </a:rPr>
              <a:t>Onafhanelijkheid</a:t>
            </a:r>
            <a:r>
              <a:rPr lang="en-US" sz="2400" dirty="0">
                <a:solidFill>
                  <a:schemeClr val="tx1"/>
                </a:solidFill>
              </a:rPr>
              <a:t>, 	</a:t>
            </a:r>
            <a:r>
              <a:rPr lang="en-US" sz="2400" dirty="0" err="1">
                <a:solidFill>
                  <a:schemeClr val="tx1"/>
                </a:solidFill>
              </a:rPr>
              <a:t>Dekolonisatie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Geweld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Oorlog</a:t>
            </a:r>
            <a:r>
              <a:rPr lang="en-US" sz="2400" dirty="0">
                <a:solidFill>
                  <a:schemeClr val="tx1"/>
                </a:solidFill>
              </a:rPr>
              <a:t> in </a:t>
            </a:r>
            <a:r>
              <a:rPr lang="en-US" sz="2400" dirty="0" err="1">
                <a:solidFill>
                  <a:schemeClr val="tx1"/>
                </a:solidFill>
              </a:rPr>
              <a:t>indonesië</a:t>
            </a:r>
            <a:r>
              <a:rPr lang="en-US" sz="2400" dirty="0">
                <a:solidFill>
                  <a:schemeClr val="tx1"/>
                </a:solidFill>
              </a:rPr>
              <a:t> 	(ODGOI)-</a:t>
            </a:r>
            <a:r>
              <a:rPr lang="en-US" sz="2400" dirty="0" err="1">
                <a:solidFill>
                  <a:schemeClr val="tx1"/>
                </a:solidFill>
              </a:rPr>
              <a:t>onderzoek</a:t>
            </a: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3) 	</a:t>
            </a:r>
            <a:r>
              <a:rPr lang="en-US" sz="2400" b="1" dirty="0">
                <a:solidFill>
                  <a:schemeClr val="tx1"/>
                </a:solidFill>
              </a:rPr>
              <a:t>Hanneke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legt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Adviezen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cie</a:t>
            </a:r>
            <a:r>
              <a:rPr lang="en-US" sz="2400" dirty="0">
                <a:solidFill>
                  <a:schemeClr val="tx1"/>
                </a:solidFill>
              </a:rPr>
              <a:t> Bussemaker </a:t>
            </a:r>
            <a:r>
              <a:rPr lang="en-US" sz="2400" dirty="0" err="1">
                <a:solidFill>
                  <a:schemeClr val="tx1"/>
                </a:solidFill>
              </a:rPr>
              <a:t>uit</a:t>
            </a: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4) 	</a:t>
            </a:r>
            <a:r>
              <a:rPr lang="en-US" sz="2400" b="1" dirty="0">
                <a:solidFill>
                  <a:schemeClr val="tx1"/>
                </a:solidFill>
              </a:rPr>
              <a:t>Brainstorm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nl-NL" sz="2400" dirty="0">
                <a:solidFill>
                  <a:schemeClr val="tx1"/>
                </a:solidFill>
              </a:rPr>
              <a:t>Wat kunnen professionals met deze 	adviezen?</a:t>
            </a:r>
          </a:p>
          <a:p>
            <a:pPr marL="11430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5) 	</a:t>
            </a:r>
            <a:r>
              <a:rPr lang="nl-NL" sz="2400" b="1" dirty="0">
                <a:solidFill>
                  <a:schemeClr val="tx1"/>
                </a:solidFill>
              </a:rPr>
              <a:t>Afsluiting</a:t>
            </a:r>
            <a:r>
              <a:rPr lang="nl-NL" sz="2400" dirty="0">
                <a:solidFill>
                  <a:schemeClr val="tx1"/>
                </a:solidFill>
              </a:rPr>
              <a:t>: tips voor de praktijk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B258-AB02-FB79-A5C3-FB2DCB46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72" y="4364524"/>
            <a:ext cx="755974" cy="7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3E44CC-617E-AEEE-D27F-0C905715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274" y="400989"/>
            <a:ext cx="5734657" cy="4425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AD311D-9BF7-6536-6F98-32E2308B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8" y="2792797"/>
            <a:ext cx="1493156" cy="2240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A1864-6180-4D4A-8B06-A8FF496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" y="109715"/>
            <a:ext cx="3908112" cy="4632796"/>
          </a:xfrm>
        </p:spPr>
        <p:txBody>
          <a:bodyPr>
            <a:normAutofit/>
          </a:bodyPr>
          <a:lstStyle/>
          <a:p>
            <a:r>
              <a:rPr lang="nl-NL" sz="3200" b="1" dirty="0" err="1"/>
              <a:t>Onafhankelijkheid,dekolonisatie</a:t>
            </a:r>
            <a:r>
              <a:rPr lang="nl-NL" sz="3200" b="1" dirty="0"/>
              <a:t>, geweld en oorlog in Indonesië, 1945-1950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B258-AB02-FB79-A5C3-FB2DCB46E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28" y="4394135"/>
            <a:ext cx="755974" cy="7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1864-6180-4D4A-8B06-A8FF496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33" y="111732"/>
            <a:ext cx="8250812" cy="1006855"/>
          </a:xfrm>
        </p:spPr>
        <p:txBody>
          <a:bodyPr>
            <a:normAutofit/>
          </a:bodyPr>
          <a:lstStyle/>
          <a:p>
            <a:endParaRPr lang="nl-NL" sz="36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B258-AB02-FB79-A5C3-FB2DCB46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72" y="4364524"/>
            <a:ext cx="755974" cy="75597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BEB2A7-E41C-2CFE-E4BB-AF3FB2511CF8}"/>
              </a:ext>
            </a:extLst>
          </p:cNvPr>
          <p:cNvSpPr/>
          <p:nvPr/>
        </p:nvSpPr>
        <p:spPr>
          <a:xfrm>
            <a:off x="263769" y="273844"/>
            <a:ext cx="527539" cy="132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0BB9D9-8A87-DEFA-4727-A867BF74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285"/>
            <a:ext cx="5430672" cy="1880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E315DA-9575-5128-2B4D-6D5738C47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23612"/>
            <a:ext cx="4761781" cy="1648816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9D1B4B-EA25-B146-3FA1-7E7B2BB43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33645" y="1767404"/>
            <a:ext cx="5210355" cy="1804139"/>
          </a:xfrm>
        </p:spPr>
      </p:pic>
    </p:spTree>
    <p:extLst>
      <p:ext uri="{BB962C8B-B14F-4D97-AF65-F5344CB8AC3E}">
        <p14:creationId xmlns:p14="http://schemas.microsoft.com/office/powerpoint/2010/main" val="4759098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1603</TotalTime>
  <Words>936</Words>
  <Application>Microsoft Office PowerPoint</Application>
  <PresentationFormat>Diavoorstelling (16:9)</PresentationFormat>
  <Paragraphs>143</Paragraphs>
  <Slides>21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Merriweather</vt:lpstr>
      <vt:lpstr>Times New Roman</vt:lpstr>
      <vt:lpstr>Verdana</vt:lpstr>
      <vt:lpstr>Candara</vt:lpstr>
      <vt:lpstr>Tw Cen MT</vt:lpstr>
      <vt:lpstr>Arial</vt:lpstr>
      <vt:lpstr>Calibri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Opbouw lezing</vt:lpstr>
      <vt:lpstr>Onafhankelijkheid,dekolonisatie, geweld en oorlog in Indonesië, 1945-1950</vt:lpstr>
      <vt:lpstr>PowerPoint-presentatie</vt:lpstr>
      <vt:lpstr>Onafhankelijkheid, dekolonisatie, geweld en oorlog in Indonesië, 1945-1950</vt:lpstr>
      <vt:lpstr>Onafhankelijkheid, dekolonisatie, geweld en oorlog in Indonesië, 1945-1950</vt:lpstr>
      <vt:lpstr>Deel en verbind</vt:lpstr>
      <vt:lpstr>Adviezen op het gebied van onderwijs</vt:lpstr>
      <vt:lpstr>Adviezen voor onderwijs+cultuur en erfgoed </vt:lpstr>
      <vt:lpstr>Wat kunnen wij zelf doen in afwachting?  </vt:lpstr>
      <vt:lpstr>Brainstorm: wat kunnen wij zelf doen in afwachting?   </vt:lpstr>
      <vt:lpstr>www.uu.nl/geschiedenisendidactiek  https://www.rijksoverheid.nl/onderwerpen/tweede-wereldoorlog/collectieve-erkenning-indische-gemeenschap/commissie-versterking-kennis-geschiedenis-nederlands-indie Kleio en reflectie museum Sophiahof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Löwik, S.J. (Sannah)</cp:lastModifiedBy>
  <cp:revision>8</cp:revision>
  <dcterms:modified xsi:type="dcterms:W3CDTF">2023-12-04T14:25:32Z</dcterms:modified>
</cp:coreProperties>
</file>