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10" r:id="rId2"/>
    <p:sldId id="386" r:id="rId3"/>
    <p:sldId id="409" r:id="rId4"/>
    <p:sldId id="415" r:id="rId5"/>
    <p:sldId id="384" r:id="rId6"/>
    <p:sldId id="382" r:id="rId7"/>
    <p:sldId id="396" r:id="rId8"/>
    <p:sldId id="403" r:id="rId9"/>
    <p:sldId id="381" r:id="rId10"/>
    <p:sldId id="414" r:id="rId11"/>
    <p:sldId id="416" r:id="rId12"/>
    <p:sldId id="413" r:id="rId13"/>
    <p:sldId id="40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oes" initials="M" lastIdx="2" clrIdx="0">
    <p:extLst>
      <p:ext uri="{19B8F6BF-5375-455C-9EA6-DF929625EA0E}">
        <p15:presenceInfo xmlns:p15="http://schemas.microsoft.com/office/powerpoint/2012/main" userId="Marlo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BDC8"/>
    <a:srgbClr val="F793B7"/>
    <a:srgbClr val="F63C7E"/>
    <a:srgbClr val="84D9E0"/>
    <a:srgbClr val="993300"/>
    <a:srgbClr val="B891B7"/>
    <a:srgbClr val="FF5050"/>
    <a:srgbClr val="FF33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724" autoAdjust="0"/>
  </p:normalViewPr>
  <p:slideViewPr>
    <p:cSldViewPr snapToGrid="0">
      <p:cViewPr varScale="1">
        <p:scale>
          <a:sx n="84" d="100"/>
          <a:sy n="84" d="100"/>
        </p:scale>
        <p:origin x="163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BE8AE-AE12-482C-958E-BC182C05D076}" type="datetimeFigureOut">
              <a:rPr lang="nl-NL" smtClean="0"/>
              <a:t>29-1-2024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4390A-D0AD-4206-A623-A23EF114A593}" type="slidenum">
              <a:rPr lang="nl-NL" smtClean="0"/>
              <a:t>‹nr.›</a:t>
            </a:fld>
            <a:endParaRPr lang="nl-NL"/>
          </a:p>
        </p:txBody>
      </p:sp>
    </p:spTree>
    <p:extLst>
      <p:ext uri="{BB962C8B-B14F-4D97-AF65-F5344CB8AC3E}">
        <p14:creationId xmlns:p14="http://schemas.microsoft.com/office/powerpoint/2010/main" val="14807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t>Introductie van het boek:</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t>-Suzanna Jansen beschrijft 100 jaar geschiedenis, vanaf 1922, het jaar waarin haar moeder Betsy (Elisabeth) Jansen is geboren tot aan 2022, onze huidige tijd. Het boek vertelt het persoonlijke verhaal van Betsy en op de achtergrond wordt een ‘eeuw van de vrouw’ geschetst waarin benadrukt wordt wat er zoal veranderd is in de positie van de vrouw. Vandaar de titel ‘de omwenteling’; de niet te </a:t>
            </a:r>
            <a:r>
              <a:rPr lang="nl-NL" sz="1000" dirty="0"/>
              <a:t>stuiten omwenteling van de emancipatie. </a:t>
            </a:r>
            <a:r>
              <a:rPr lang="nl-NL" sz="1000" b="0" dirty="0"/>
              <a:t>Volgens Suzanna is (…) “i</a:t>
            </a:r>
            <a:r>
              <a:rPr lang="nl-NL" sz="1000" dirty="0"/>
              <a:t>n geen enkele eeuw het leven van vrouwen zo sterk veranderd – en daarmee dat van ons allemaal”. </a:t>
            </a:r>
            <a:endParaRPr lang="nl-NL"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t>-Suzanna </a:t>
            </a:r>
            <a:r>
              <a:rPr lang="nl-NL" sz="1000" dirty="0"/>
              <a:t>vertelt hoe vrouwen leefden binnen de marges van ondergeschiktheid en dienstbaarheid, en hoe de strijd verliep om te worden behandeld als gewoon mens. </a:t>
            </a:r>
            <a:r>
              <a:rPr lang="nl-NL" sz="1000" b="0" dirty="0"/>
              <a:t>Ze weet de tijd goed te pakken! </a:t>
            </a:r>
            <a:r>
              <a:rPr lang="nl-NL" sz="1000" dirty="0"/>
              <a:t>Suzanna toont daarbij dat de genderverhoudingen van onze tijd hierin hun wortels hebben (en daarover gaat ook de bijbehorende podcast).</a:t>
            </a:r>
            <a:r>
              <a:rPr lang="nl-NL" sz="1000"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t>-Het jaar 1922 is ook een mooi startpunt omdat vrouwen (na een vijftig jaar durende feministische golf) voor het eerst konden stemmen tijdens Tweede Kamer verkiezingen. </a:t>
            </a:r>
          </a:p>
          <a:p>
            <a:endParaRPr lang="nl-NL" sz="1000" b="0" dirty="0"/>
          </a:p>
        </p:txBody>
      </p:sp>
      <p:sp>
        <p:nvSpPr>
          <p:cNvPr id="4" name="Tijdelijke aanduiding voor dianummer 3"/>
          <p:cNvSpPr>
            <a:spLocks noGrp="1"/>
          </p:cNvSpPr>
          <p:nvPr>
            <p:ph type="sldNum" sz="quarter" idx="5"/>
          </p:nvPr>
        </p:nvSpPr>
        <p:spPr/>
        <p:txBody>
          <a:bodyPr/>
          <a:lstStyle/>
          <a:p>
            <a:fld id="{FE84390A-D0AD-4206-A623-A23EF114A593}" type="slidenum">
              <a:rPr lang="nl-NL" smtClean="0"/>
              <a:t>1</a:t>
            </a:fld>
            <a:endParaRPr lang="nl-NL"/>
          </a:p>
        </p:txBody>
      </p:sp>
    </p:spTree>
    <p:extLst>
      <p:ext uri="{BB962C8B-B14F-4D97-AF65-F5344CB8AC3E}">
        <p14:creationId xmlns:p14="http://schemas.microsoft.com/office/powerpoint/2010/main" val="3154293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fase in de les heeft tot doel om de inhoud van de diverse thema’s uit te wisselen. Daarna beschouwen leerlingen in hoeverre Nederland eigenlijk voorop loopt op het gebied van vrouwenemancipatie. In de podcast worden hier aanwijzingen voor gegeven. Daarnaast hebben zij de tijdlijn waarmee ze diverse wetten en datum kunnen bestuderen. </a:t>
            </a:r>
          </a:p>
          <a:p>
            <a:endParaRPr lang="nl-NL" dirty="0"/>
          </a:p>
        </p:txBody>
      </p:sp>
      <p:sp>
        <p:nvSpPr>
          <p:cNvPr id="4" name="Tijdelijke aanduiding voor dianummer 3"/>
          <p:cNvSpPr>
            <a:spLocks noGrp="1"/>
          </p:cNvSpPr>
          <p:nvPr>
            <p:ph type="sldNum" sz="quarter" idx="5"/>
          </p:nvPr>
        </p:nvSpPr>
        <p:spPr/>
        <p:txBody>
          <a:bodyPr/>
          <a:lstStyle/>
          <a:p>
            <a:fld id="{FE84390A-D0AD-4206-A623-A23EF114A593}" type="slidenum">
              <a:rPr lang="nl-NL" smtClean="0"/>
              <a:t>10</a:t>
            </a:fld>
            <a:endParaRPr lang="nl-NL"/>
          </a:p>
        </p:txBody>
      </p:sp>
    </p:spTree>
    <p:extLst>
      <p:ext uri="{BB962C8B-B14F-4D97-AF65-F5344CB8AC3E}">
        <p14:creationId xmlns:p14="http://schemas.microsoft.com/office/powerpoint/2010/main" val="1912405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examenvragen worden ontwikkeld en zullen nog op de website verschijnen. </a:t>
            </a:r>
          </a:p>
        </p:txBody>
      </p:sp>
      <p:sp>
        <p:nvSpPr>
          <p:cNvPr id="4" name="Tijdelijke aanduiding voor dianummer 3"/>
          <p:cNvSpPr>
            <a:spLocks noGrp="1"/>
          </p:cNvSpPr>
          <p:nvPr>
            <p:ph type="sldNum" sz="quarter" idx="5"/>
          </p:nvPr>
        </p:nvSpPr>
        <p:spPr/>
        <p:txBody>
          <a:bodyPr/>
          <a:lstStyle/>
          <a:p>
            <a:fld id="{FE84390A-D0AD-4206-A623-A23EF114A593}" type="slidenum">
              <a:rPr lang="nl-NL" smtClean="0"/>
              <a:t>13</a:t>
            </a:fld>
            <a:endParaRPr lang="nl-NL"/>
          </a:p>
        </p:txBody>
      </p:sp>
    </p:spTree>
    <p:extLst>
      <p:ext uri="{BB962C8B-B14F-4D97-AF65-F5344CB8AC3E}">
        <p14:creationId xmlns:p14="http://schemas.microsoft.com/office/powerpoint/2010/main" val="272613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notities vind je toelichting bij de werkvorm.</a:t>
            </a:r>
          </a:p>
          <a:p>
            <a:r>
              <a:rPr lang="nl-NL" b="1" dirty="0"/>
              <a:t>Wat zie je?</a:t>
            </a:r>
          </a:p>
          <a:p>
            <a:r>
              <a:rPr lang="nl-NL" dirty="0"/>
              <a:t>Op de foto zie je Betsy (links) (volledig: </a:t>
            </a:r>
            <a:r>
              <a:rPr lang="nl-NL" b="0" dirty="0"/>
              <a:t>Elisabeth Dingemans) </a:t>
            </a:r>
            <a:r>
              <a:rPr lang="nl-NL" dirty="0"/>
              <a:t>en Chris Jansen (rechts). </a:t>
            </a:r>
            <a:endParaRPr lang="nl-NL" b="1" dirty="0"/>
          </a:p>
          <a:p>
            <a:r>
              <a:rPr lang="nl-NL" dirty="0"/>
              <a:t>Betsy is de moeder van Suzanna Jansen, auteur van het boek. </a:t>
            </a:r>
          </a:p>
          <a:p>
            <a:r>
              <a:rPr lang="nl-NL" dirty="0"/>
              <a:t>Betsy en Chris kijken gelukkig naar de verlovingsring. In </a:t>
            </a:r>
            <a:r>
              <a:rPr lang="nl-NL" u="sng" dirty="0"/>
              <a:t>1948</a:t>
            </a:r>
            <a:r>
              <a:rPr lang="nl-NL" dirty="0"/>
              <a:t> gaan ze trouwen. </a:t>
            </a:r>
          </a:p>
          <a:p>
            <a:r>
              <a:rPr lang="nl-NL" dirty="0"/>
              <a:t>Dit is een </a:t>
            </a:r>
            <a:r>
              <a:rPr lang="nl-NL" u="sng" dirty="0"/>
              <a:t>perfect startpunt </a:t>
            </a:r>
            <a:r>
              <a:rPr lang="nl-NL" dirty="0"/>
              <a:t>omdat de historische context Nederland ook in 1948 begint. Met Betsy kun je het (voor een gemiddelde havo 5 leerling) </a:t>
            </a:r>
            <a:r>
              <a:rPr lang="nl-NL" u="sng" dirty="0"/>
              <a:t>abstracte</a:t>
            </a:r>
            <a:r>
              <a:rPr lang="nl-NL" dirty="0"/>
              <a:t> verhaal van de ontwikkeling van het naoorlogse Nederland heel </a:t>
            </a:r>
            <a:r>
              <a:rPr lang="nl-NL" u="sng" dirty="0"/>
              <a:t>concreet</a:t>
            </a:r>
            <a:r>
              <a:rPr lang="nl-NL" dirty="0"/>
              <a:t> maken. Leerlingen kunnen zich inleven in de tijd vanuit dit personage. Welke gevolgen had het huwelijk voor haar positie als vrouw en in welke </a:t>
            </a:r>
            <a:r>
              <a:rPr lang="nl-NL" dirty="0" err="1"/>
              <a:t>sociaal-economische</a:t>
            </a:r>
            <a:r>
              <a:rPr lang="nl-NL" dirty="0"/>
              <a:t> omstandigheden moest zij een eigen huishouding opzetten? </a:t>
            </a:r>
          </a:p>
          <a:p>
            <a:r>
              <a:rPr lang="nl-NL" dirty="0"/>
              <a:t> </a:t>
            </a:r>
          </a:p>
          <a:p>
            <a:r>
              <a:rPr lang="nl-NL" dirty="0"/>
              <a:t>&gt; De formulering van de vraag is natuurlijk aan te passen, bijv. wat stond Betsy te wachten toen ze in het huwelijksbootje stapte of toen zij in het huwelijk trad, etc. Ik heb expres een eenvoudige formulering gekozen omdat ‘trouwen’ de meest gebruikte term is anno nu. </a:t>
            </a:r>
          </a:p>
        </p:txBody>
      </p:sp>
      <p:sp>
        <p:nvSpPr>
          <p:cNvPr id="4" name="Tijdelijke aanduiding voor dianummer 3"/>
          <p:cNvSpPr>
            <a:spLocks noGrp="1"/>
          </p:cNvSpPr>
          <p:nvPr>
            <p:ph type="sldNum" sz="quarter" idx="5"/>
          </p:nvPr>
        </p:nvSpPr>
        <p:spPr/>
        <p:txBody>
          <a:bodyPr/>
          <a:lstStyle/>
          <a:p>
            <a:fld id="{FE84390A-D0AD-4206-A623-A23EF114A593}" type="slidenum">
              <a:rPr lang="nl-NL" smtClean="0"/>
              <a:t>2</a:t>
            </a:fld>
            <a:endParaRPr lang="nl-NL"/>
          </a:p>
        </p:txBody>
      </p:sp>
    </p:spTree>
    <p:extLst>
      <p:ext uri="{BB962C8B-B14F-4D97-AF65-F5344CB8AC3E}">
        <p14:creationId xmlns:p14="http://schemas.microsoft.com/office/powerpoint/2010/main" val="1239835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verband met auteursrecht heb ik nu slechts 4 bruikbare fragmenten geselecteerd (zie apart document). De bronnen zijn afkomstig uit het boek. Koop het boek vooral wanneer je meer gebeurtenissen uit Betsy's leven naast de kenmerkende ontwikkelingen uit de historische context Nederland wilt plaatsen.</a:t>
            </a:r>
          </a:p>
          <a:p>
            <a:br>
              <a:rPr lang="nl-NL" dirty="0"/>
            </a:br>
            <a:r>
              <a:rPr lang="nl-NL" dirty="0"/>
              <a:t>De vier bronnen vind je op de volgende pagina’s:</a:t>
            </a:r>
          </a:p>
          <a:p>
            <a:pPr marL="171450" indent="-171450">
              <a:buFont typeface="Arial" panose="020B0604020202020204" pitchFamily="34" charset="0"/>
              <a:buChar char="•"/>
            </a:pPr>
            <a:r>
              <a:rPr lang="nl-NL" dirty="0"/>
              <a:t>pp.68-69: ontslagbrief &gt; Betsy moet stoppen met werken als typiste op kantoor en wordt huisvrouw. Haar ‘nieuwe werkplek’ is de keuken. De bron ‘geschenk voor het bruidspaar’ werd aan Betsy en Chris gegeven (vanuit de Gemeente Amsterdam) en hierin stonden bruikbare tips voor Betsy om, als beginnend huisvrouw, in de naoorlogse schaarste met distributiebonnen etc. een eigen huishouding op te kunnen zetten. (zie hiervoor ook p. 69)</a:t>
            </a:r>
          </a:p>
          <a:p>
            <a:pPr marL="171450" indent="-171450">
              <a:buFont typeface="Arial" panose="020B0604020202020204" pitchFamily="34" charset="0"/>
              <a:buChar char="•"/>
            </a:pPr>
            <a:r>
              <a:rPr lang="nl-NL" dirty="0"/>
              <a:t>p.71: wederopbouw &gt; Betsy is weliswaar niet handelingsbekwaam, maar wel verantwoordelijk voor een huishouden waarin de consumptiegoederen zorgvuldig werden geselecteerd zodat er zuinig werd geleefd. Zodoende konden de lonen laag blijven en de industrie groeien. </a:t>
            </a:r>
          </a:p>
          <a:p>
            <a:pPr marL="171450" indent="-171450">
              <a:buFont typeface="Arial" panose="020B0604020202020204" pitchFamily="34" charset="0"/>
              <a:buChar char="•"/>
            </a:pPr>
            <a:r>
              <a:rPr lang="nl-NL" dirty="0"/>
              <a:t>pp. 75-76: huwelijksplicht &gt; de pastoor geeft de kerkelijke instructies voor het heilige huwelijk. Het moet geconsumeerd worden, anders is het niet geldig. </a:t>
            </a:r>
          </a:p>
          <a:p>
            <a:pPr marL="171450" indent="-171450">
              <a:buFont typeface="Arial" panose="020B0604020202020204" pitchFamily="34" charset="0"/>
              <a:buChar char="•"/>
            </a:pPr>
            <a:r>
              <a:rPr lang="nl-NL" dirty="0"/>
              <a:t>p.95: 62-urige werkweek van de gewone huisvrouw &gt; dat stond Betsy dus te wachten…</a:t>
            </a:r>
          </a:p>
        </p:txBody>
      </p:sp>
      <p:sp>
        <p:nvSpPr>
          <p:cNvPr id="4" name="Tijdelijke aanduiding voor dianummer 3"/>
          <p:cNvSpPr>
            <a:spLocks noGrp="1"/>
          </p:cNvSpPr>
          <p:nvPr>
            <p:ph type="sldNum" sz="quarter" idx="5"/>
          </p:nvPr>
        </p:nvSpPr>
        <p:spPr/>
        <p:txBody>
          <a:bodyPr/>
          <a:lstStyle/>
          <a:p>
            <a:fld id="{FE84390A-D0AD-4206-A623-A23EF114A593}" type="slidenum">
              <a:rPr lang="nl-NL" smtClean="0"/>
              <a:t>3</a:t>
            </a:fld>
            <a:endParaRPr lang="nl-NL"/>
          </a:p>
        </p:txBody>
      </p:sp>
    </p:spTree>
    <p:extLst>
      <p:ext uri="{BB962C8B-B14F-4D97-AF65-F5344CB8AC3E}">
        <p14:creationId xmlns:p14="http://schemas.microsoft.com/office/powerpoint/2010/main" val="120991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Enkele voorbeelden / leeswijzer: </a:t>
            </a:r>
          </a:p>
          <a:p>
            <a:r>
              <a:rPr lang="nl-NL" dirty="0"/>
              <a:t>Jaren 50-60: afschaffing </a:t>
            </a:r>
            <a:r>
              <a:rPr lang="nl-NL" dirty="0" err="1"/>
              <a:t>handelingsonbewaamheid</a:t>
            </a:r>
            <a:r>
              <a:rPr lang="nl-NL" dirty="0"/>
              <a:t> (vanaf pp.100-108)</a:t>
            </a:r>
          </a:p>
          <a:p>
            <a:r>
              <a:rPr lang="nl-NL" dirty="0"/>
              <a:t>Jaren 60-70: stijgende welvaart (p.111), huisvrouwenvermoeidheid (p.115), Man Vrouw Maatschappij (p.157) </a:t>
            </a:r>
          </a:p>
          <a:p>
            <a:r>
              <a:rPr lang="nl-NL" dirty="0"/>
              <a:t>Jaren 70-80: Dolle mina (p.165), damesblad </a:t>
            </a:r>
            <a:r>
              <a:rPr lang="nl-NL" dirty="0" err="1"/>
              <a:t>Magriet</a:t>
            </a:r>
            <a:r>
              <a:rPr lang="nl-NL" dirty="0"/>
              <a:t> (p.171), veranderende consequenties huwelijk vrouw (p.173-174), praatgroepen (p.183), ‘</a:t>
            </a:r>
            <a:r>
              <a:rPr lang="nl-NL" dirty="0" err="1"/>
              <a:t>kresjes</a:t>
            </a:r>
            <a:r>
              <a:rPr lang="nl-NL" dirty="0"/>
              <a:t>’ (p.191), Jaar van de Vrouw (p.196).</a:t>
            </a:r>
          </a:p>
          <a:p>
            <a:r>
              <a:rPr lang="nl-NL" dirty="0"/>
              <a:t>Jaren 80-90: Vrouwenstaking / abortuswet (p.227), Algemene wet gelijke behandeling (p.246). </a:t>
            </a:r>
          </a:p>
          <a:p>
            <a:r>
              <a:rPr lang="nl-NL" dirty="0"/>
              <a:t>Jaren 00: wettelijk recht op werken in deeltijd (p.246) / kinderopvang </a:t>
            </a:r>
          </a:p>
        </p:txBody>
      </p:sp>
      <p:sp>
        <p:nvSpPr>
          <p:cNvPr id="4" name="Tijdelijke aanduiding voor dianummer 3"/>
          <p:cNvSpPr>
            <a:spLocks noGrp="1"/>
          </p:cNvSpPr>
          <p:nvPr>
            <p:ph type="sldNum" sz="quarter" idx="5"/>
          </p:nvPr>
        </p:nvSpPr>
        <p:spPr/>
        <p:txBody>
          <a:bodyPr/>
          <a:lstStyle/>
          <a:p>
            <a:fld id="{FE84390A-D0AD-4206-A623-A23EF114A593}" type="slidenum">
              <a:rPr lang="nl-NL" smtClean="0"/>
              <a:t>4</a:t>
            </a:fld>
            <a:endParaRPr lang="nl-NL"/>
          </a:p>
        </p:txBody>
      </p:sp>
    </p:spTree>
    <p:extLst>
      <p:ext uri="{BB962C8B-B14F-4D97-AF65-F5344CB8AC3E}">
        <p14:creationId xmlns:p14="http://schemas.microsoft.com/office/powerpoint/2010/main" val="2640465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Naast het boek is een podcast ontwikkeld waarin Suzanna Jansen met experts in gesprek gaat over de positie van de vrouw. </a:t>
            </a:r>
          </a:p>
        </p:txBody>
      </p:sp>
      <p:sp>
        <p:nvSpPr>
          <p:cNvPr id="4" name="Tijdelijke aanduiding voor dianummer 3"/>
          <p:cNvSpPr>
            <a:spLocks noGrp="1"/>
          </p:cNvSpPr>
          <p:nvPr>
            <p:ph type="sldNum" sz="quarter" idx="5"/>
          </p:nvPr>
        </p:nvSpPr>
        <p:spPr/>
        <p:txBody>
          <a:bodyPr/>
          <a:lstStyle/>
          <a:p>
            <a:fld id="{FE84390A-D0AD-4206-A623-A23EF114A593}" type="slidenum">
              <a:rPr lang="nl-NL" smtClean="0"/>
              <a:t>5</a:t>
            </a:fld>
            <a:endParaRPr lang="nl-NL"/>
          </a:p>
        </p:txBody>
      </p:sp>
    </p:spTree>
    <p:extLst>
      <p:ext uri="{BB962C8B-B14F-4D97-AF65-F5344CB8AC3E}">
        <p14:creationId xmlns:p14="http://schemas.microsoft.com/office/powerpoint/2010/main" val="124978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mijn leerlingen heb ik drie hoofdthema’s geselecteerd met pakkende titels. </a:t>
            </a:r>
          </a:p>
        </p:txBody>
      </p:sp>
      <p:sp>
        <p:nvSpPr>
          <p:cNvPr id="4" name="Tijdelijke aanduiding voor dianummer 3"/>
          <p:cNvSpPr>
            <a:spLocks noGrp="1"/>
          </p:cNvSpPr>
          <p:nvPr>
            <p:ph type="sldNum" sz="quarter" idx="5"/>
          </p:nvPr>
        </p:nvSpPr>
        <p:spPr/>
        <p:txBody>
          <a:bodyPr/>
          <a:lstStyle/>
          <a:p>
            <a:fld id="{FE84390A-D0AD-4206-A623-A23EF114A593}" type="slidenum">
              <a:rPr lang="nl-NL" smtClean="0"/>
              <a:t>6</a:t>
            </a:fld>
            <a:endParaRPr lang="nl-NL"/>
          </a:p>
        </p:txBody>
      </p:sp>
    </p:spTree>
    <p:extLst>
      <p:ext uri="{BB962C8B-B14F-4D97-AF65-F5344CB8AC3E}">
        <p14:creationId xmlns:p14="http://schemas.microsoft.com/office/powerpoint/2010/main" val="401542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Context (ter info):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Deze les werd gegeven in een projectweek met het thema ‘toekomst’. Vandaar de continue link tussen verleden en heden, met het oog op de toekomst. </a:t>
            </a:r>
          </a:p>
          <a:p>
            <a:endParaRPr lang="nl-NL" dirty="0"/>
          </a:p>
          <a:p>
            <a:pPr marL="171450" indent="-171450">
              <a:buFont typeface="Arial" panose="020B0604020202020204" pitchFamily="34" charset="0"/>
              <a:buChar char="•"/>
            </a:pPr>
            <a:r>
              <a:rPr lang="nl-NL" dirty="0"/>
              <a:t>Belangrijke opmerking:</a:t>
            </a:r>
          </a:p>
          <a:p>
            <a:r>
              <a:rPr lang="nl-NL" dirty="0"/>
              <a:t>Het gaat hier om de grote lijnen, niet om de volledigheid. Er is door de jaren heen natuurlijk veel meer gebeurd dan in deze werkvorm past. Daarnaast is het belangrijk om te melden dat dit niet het perspectief is van alle vrouwen, maar dat het verhaal van Betsy Jansen het uitgangspunt is om deze thema’s te bespreken.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FE84390A-D0AD-4206-A623-A23EF114A593}" type="slidenum">
              <a:rPr lang="nl-NL" smtClean="0"/>
              <a:t>7</a:t>
            </a:fld>
            <a:endParaRPr lang="nl-NL"/>
          </a:p>
        </p:txBody>
      </p:sp>
    </p:spTree>
    <p:extLst>
      <p:ext uri="{BB962C8B-B14F-4D97-AF65-F5344CB8AC3E}">
        <p14:creationId xmlns:p14="http://schemas.microsoft.com/office/powerpoint/2010/main" val="1691638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Zie apart document met de opdracht voor leerlingen.</a:t>
            </a:r>
          </a:p>
          <a:p>
            <a:endParaRPr lang="nl-NL" sz="1200" b="0" i="0" u="none" strike="noStrike" kern="1200" baseline="0" dirty="0">
              <a:solidFill>
                <a:schemeClr val="tx1"/>
              </a:solidFill>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FE84390A-D0AD-4206-A623-A23EF114A593}" type="slidenum">
              <a:rPr lang="nl-NL" smtClean="0"/>
              <a:t>8</a:t>
            </a:fld>
            <a:endParaRPr lang="nl-NL"/>
          </a:p>
        </p:txBody>
      </p:sp>
    </p:spTree>
    <p:extLst>
      <p:ext uri="{BB962C8B-B14F-4D97-AF65-F5344CB8AC3E}">
        <p14:creationId xmlns:p14="http://schemas.microsoft.com/office/powerpoint/2010/main" val="117894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Belangrijke opmerking:</a:t>
            </a:r>
          </a:p>
          <a:p>
            <a:r>
              <a:rPr lang="nl-NL" dirty="0"/>
              <a:t>Het gaat hier om de grote lijnen, niet om de volledigheid. Er is door de jaren heen natuurlijk veel meer gebeurd dan in deze werkvorm past. Daarnaast is het belangrijk om te melden dat dit niet het perspectief is van alle vrouwen, maar dat het verhaal van Betsy Jansen het uitgangspunt is om deze thema’s te bespreken.  </a:t>
            </a:r>
          </a:p>
          <a:p>
            <a:endParaRPr lang="nl-NL" dirty="0"/>
          </a:p>
        </p:txBody>
      </p:sp>
      <p:sp>
        <p:nvSpPr>
          <p:cNvPr id="4" name="Tijdelijke aanduiding voor dianummer 3"/>
          <p:cNvSpPr>
            <a:spLocks noGrp="1"/>
          </p:cNvSpPr>
          <p:nvPr>
            <p:ph type="sldNum" sz="quarter" idx="5"/>
          </p:nvPr>
        </p:nvSpPr>
        <p:spPr/>
        <p:txBody>
          <a:bodyPr/>
          <a:lstStyle/>
          <a:p>
            <a:fld id="{FE84390A-D0AD-4206-A623-A23EF114A593}" type="slidenum">
              <a:rPr lang="nl-NL" smtClean="0"/>
              <a:t>9</a:t>
            </a:fld>
            <a:endParaRPr lang="nl-NL"/>
          </a:p>
        </p:txBody>
      </p:sp>
    </p:spTree>
    <p:extLst>
      <p:ext uri="{BB962C8B-B14F-4D97-AF65-F5344CB8AC3E}">
        <p14:creationId xmlns:p14="http://schemas.microsoft.com/office/powerpoint/2010/main" val="194671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0950C38-49E4-4AC5-A580-AC6A8639E42B}" type="datetimeFigureOut">
              <a:rPr lang="nl-NL" smtClean="0"/>
              <a:t>29-1-2024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1179A5-69F7-4D4A-8114-C0BF1243C0E1}" type="slidenum">
              <a:rPr lang="nl-NL" smtClean="0"/>
              <a:t>‹nr.›</a:t>
            </a:fld>
            <a:endParaRPr lang="nl-NL"/>
          </a:p>
        </p:txBody>
      </p:sp>
    </p:spTree>
    <p:extLst>
      <p:ext uri="{BB962C8B-B14F-4D97-AF65-F5344CB8AC3E}">
        <p14:creationId xmlns:p14="http://schemas.microsoft.com/office/powerpoint/2010/main" val="167166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0950C38-49E4-4AC5-A580-AC6A8639E42B}" type="datetimeFigureOut">
              <a:rPr lang="nl-NL" smtClean="0"/>
              <a:t>29-1-2024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1179A5-69F7-4D4A-8114-C0BF1243C0E1}" type="slidenum">
              <a:rPr lang="nl-NL" smtClean="0"/>
              <a:t>‹nr.›</a:t>
            </a:fld>
            <a:endParaRPr lang="nl-NL"/>
          </a:p>
        </p:txBody>
      </p:sp>
    </p:spTree>
    <p:extLst>
      <p:ext uri="{BB962C8B-B14F-4D97-AF65-F5344CB8AC3E}">
        <p14:creationId xmlns:p14="http://schemas.microsoft.com/office/powerpoint/2010/main" val="204839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0950C38-49E4-4AC5-A580-AC6A8639E42B}" type="datetimeFigureOut">
              <a:rPr lang="nl-NL" smtClean="0"/>
              <a:t>29-1-2024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1179A5-69F7-4D4A-8114-C0BF1243C0E1}" type="slidenum">
              <a:rPr lang="nl-NL" smtClean="0"/>
              <a:t>‹nr.›</a:t>
            </a:fld>
            <a:endParaRPr lang="nl-NL"/>
          </a:p>
        </p:txBody>
      </p:sp>
    </p:spTree>
    <p:extLst>
      <p:ext uri="{BB962C8B-B14F-4D97-AF65-F5344CB8AC3E}">
        <p14:creationId xmlns:p14="http://schemas.microsoft.com/office/powerpoint/2010/main" val="363087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0950C38-49E4-4AC5-A580-AC6A8639E42B}" type="datetimeFigureOut">
              <a:rPr lang="nl-NL" smtClean="0"/>
              <a:t>29-1-2024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1179A5-69F7-4D4A-8114-C0BF1243C0E1}" type="slidenum">
              <a:rPr lang="nl-NL" smtClean="0"/>
              <a:t>‹nr.›</a:t>
            </a:fld>
            <a:endParaRPr lang="nl-NL"/>
          </a:p>
        </p:txBody>
      </p:sp>
    </p:spTree>
    <p:extLst>
      <p:ext uri="{BB962C8B-B14F-4D97-AF65-F5344CB8AC3E}">
        <p14:creationId xmlns:p14="http://schemas.microsoft.com/office/powerpoint/2010/main" val="75492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0950C38-49E4-4AC5-A580-AC6A8639E42B}" type="datetimeFigureOut">
              <a:rPr lang="nl-NL" smtClean="0"/>
              <a:t>29-1-2024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D1179A5-69F7-4D4A-8114-C0BF1243C0E1}" type="slidenum">
              <a:rPr lang="nl-NL" smtClean="0"/>
              <a:t>‹nr.›</a:t>
            </a:fld>
            <a:endParaRPr lang="nl-NL"/>
          </a:p>
        </p:txBody>
      </p:sp>
    </p:spTree>
    <p:extLst>
      <p:ext uri="{BB962C8B-B14F-4D97-AF65-F5344CB8AC3E}">
        <p14:creationId xmlns:p14="http://schemas.microsoft.com/office/powerpoint/2010/main" val="313726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0950C38-49E4-4AC5-A580-AC6A8639E42B}" type="datetimeFigureOut">
              <a:rPr lang="nl-NL" smtClean="0"/>
              <a:t>29-1-2024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D1179A5-69F7-4D4A-8114-C0BF1243C0E1}" type="slidenum">
              <a:rPr lang="nl-NL" smtClean="0"/>
              <a:t>‹nr.›</a:t>
            </a:fld>
            <a:endParaRPr lang="nl-NL"/>
          </a:p>
        </p:txBody>
      </p:sp>
    </p:spTree>
    <p:extLst>
      <p:ext uri="{BB962C8B-B14F-4D97-AF65-F5344CB8AC3E}">
        <p14:creationId xmlns:p14="http://schemas.microsoft.com/office/powerpoint/2010/main" val="259175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0950C38-49E4-4AC5-A580-AC6A8639E42B}" type="datetimeFigureOut">
              <a:rPr lang="nl-NL" smtClean="0"/>
              <a:t>29-1-2024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D1179A5-69F7-4D4A-8114-C0BF1243C0E1}" type="slidenum">
              <a:rPr lang="nl-NL" smtClean="0"/>
              <a:t>‹nr.›</a:t>
            </a:fld>
            <a:endParaRPr lang="nl-NL"/>
          </a:p>
        </p:txBody>
      </p:sp>
    </p:spTree>
    <p:extLst>
      <p:ext uri="{BB962C8B-B14F-4D97-AF65-F5344CB8AC3E}">
        <p14:creationId xmlns:p14="http://schemas.microsoft.com/office/powerpoint/2010/main" val="12075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0950C38-49E4-4AC5-A580-AC6A8639E42B}" type="datetimeFigureOut">
              <a:rPr lang="nl-NL" smtClean="0"/>
              <a:t>29-1-2024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D1179A5-69F7-4D4A-8114-C0BF1243C0E1}" type="slidenum">
              <a:rPr lang="nl-NL" smtClean="0"/>
              <a:t>‹nr.›</a:t>
            </a:fld>
            <a:endParaRPr lang="nl-NL"/>
          </a:p>
        </p:txBody>
      </p:sp>
    </p:spTree>
    <p:extLst>
      <p:ext uri="{BB962C8B-B14F-4D97-AF65-F5344CB8AC3E}">
        <p14:creationId xmlns:p14="http://schemas.microsoft.com/office/powerpoint/2010/main" val="2801524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0950C38-49E4-4AC5-A580-AC6A8639E42B}" type="datetimeFigureOut">
              <a:rPr lang="nl-NL" smtClean="0"/>
              <a:t>29-1-2024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D1179A5-69F7-4D4A-8114-C0BF1243C0E1}" type="slidenum">
              <a:rPr lang="nl-NL" smtClean="0"/>
              <a:t>‹nr.›</a:t>
            </a:fld>
            <a:endParaRPr lang="nl-NL"/>
          </a:p>
        </p:txBody>
      </p:sp>
    </p:spTree>
    <p:extLst>
      <p:ext uri="{BB962C8B-B14F-4D97-AF65-F5344CB8AC3E}">
        <p14:creationId xmlns:p14="http://schemas.microsoft.com/office/powerpoint/2010/main" val="243739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0950C38-49E4-4AC5-A580-AC6A8639E42B}" type="datetimeFigureOut">
              <a:rPr lang="nl-NL" smtClean="0"/>
              <a:t>29-1-2024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D1179A5-69F7-4D4A-8114-C0BF1243C0E1}" type="slidenum">
              <a:rPr lang="nl-NL" smtClean="0"/>
              <a:t>‹nr.›</a:t>
            </a:fld>
            <a:endParaRPr lang="nl-NL"/>
          </a:p>
        </p:txBody>
      </p:sp>
    </p:spTree>
    <p:extLst>
      <p:ext uri="{BB962C8B-B14F-4D97-AF65-F5344CB8AC3E}">
        <p14:creationId xmlns:p14="http://schemas.microsoft.com/office/powerpoint/2010/main" val="175496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0950C38-49E4-4AC5-A580-AC6A8639E42B}" type="datetimeFigureOut">
              <a:rPr lang="nl-NL" smtClean="0"/>
              <a:t>29-1-2024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D1179A5-69F7-4D4A-8114-C0BF1243C0E1}" type="slidenum">
              <a:rPr lang="nl-NL" smtClean="0"/>
              <a:t>‹nr.›</a:t>
            </a:fld>
            <a:endParaRPr lang="nl-NL"/>
          </a:p>
        </p:txBody>
      </p:sp>
    </p:spTree>
    <p:extLst>
      <p:ext uri="{BB962C8B-B14F-4D97-AF65-F5344CB8AC3E}">
        <p14:creationId xmlns:p14="http://schemas.microsoft.com/office/powerpoint/2010/main" val="261428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50C38-49E4-4AC5-A580-AC6A8639E42B}" type="datetimeFigureOut">
              <a:rPr lang="nl-NL" smtClean="0"/>
              <a:t>29-1-2024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179A5-69F7-4D4A-8114-C0BF1243C0E1}" type="slidenum">
              <a:rPr lang="nl-NL" smtClean="0"/>
              <a:t>‹nr.›</a:t>
            </a:fld>
            <a:endParaRPr lang="nl-NL"/>
          </a:p>
        </p:txBody>
      </p:sp>
    </p:spTree>
    <p:extLst>
      <p:ext uri="{BB962C8B-B14F-4D97-AF65-F5344CB8AC3E}">
        <p14:creationId xmlns:p14="http://schemas.microsoft.com/office/powerpoint/2010/main" val="2631785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A4E9E30-1877-48E2-B96F-8C116177DA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081" t="9795" r="20816" b="15238"/>
          <a:stretch/>
        </p:blipFill>
        <p:spPr>
          <a:xfrm>
            <a:off x="4206551" y="247261"/>
            <a:ext cx="3778898" cy="5141167"/>
          </a:xfrm>
          <a:prstGeom prst="rect">
            <a:avLst/>
          </a:prstGeom>
        </p:spPr>
      </p:pic>
      <p:sp>
        <p:nvSpPr>
          <p:cNvPr id="2" name="Tekstvak 1">
            <a:extLst>
              <a:ext uri="{FF2B5EF4-FFF2-40B4-BE49-F238E27FC236}">
                <a16:creationId xmlns:a16="http://schemas.microsoft.com/office/drawing/2014/main" id="{F80A3446-55D4-47AC-9DFE-E618B0B00465}"/>
              </a:ext>
            </a:extLst>
          </p:cNvPr>
          <p:cNvSpPr txBox="1"/>
          <p:nvPr/>
        </p:nvSpPr>
        <p:spPr>
          <a:xfrm>
            <a:off x="3354322" y="6056677"/>
            <a:ext cx="578967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nl-NL" sz="2800" dirty="0"/>
              <a:t>100 jaar – De Eeuw van de Vrouw </a:t>
            </a:r>
            <a:endParaRPr lang="nl-NL" sz="2400" dirty="0"/>
          </a:p>
        </p:txBody>
      </p:sp>
      <p:cxnSp>
        <p:nvCxnSpPr>
          <p:cNvPr id="7" name="Rechte verbindingslijn 6">
            <a:extLst>
              <a:ext uri="{FF2B5EF4-FFF2-40B4-BE49-F238E27FC236}">
                <a16:creationId xmlns:a16="http://schemas.microsoft.com/office/drawing/2014/main" id="{73F684F8-112E-4990-8934-6EAB4386627B}"/>
              </a:ext>
            </a:extLst>
          </p:cNvPr>
          <p:cNvCxnSpPr>
            <a:cxnSpLocks/>
          </p:cNvCxnSpPr>
          <p:nvPr/>
        </p:nvCxnSpPr>
        <p:spPr>
          <a:xfrm>
            <a:off x="745856" y="5915606"/>
            <a:ext cx="10700288" cy="0"/>
          </a:xfrm>
          <a:prstGeom prst="line">
            <a:avLst/>
          </a:prstGeom>
          <a:ln w="57150">
            <a:solidFill>
              <a:srgbClr val="32BDC8"/>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98362C89-BFCC-4A8B-8D05-B7DD61F2A336}"/>
              </a:ext>
            </a:extLst>
          </p:cNvPr>
          <p:cNvCxnSpPr/>
          <p:nvPr/>
        </p:nvCxnSpPr>
        <p:spPr>
          <a:xfrm>
            <a:off x="745856" y="5486400"/>
            <a:ext cx="0" cy="429206"/>
          </a:xfrm>
          <a:prstGeom prst="line">
            <a:avLst/>
          </a:prstGeom>
          <a:ln w="57150">
            <a:solidFill>
              <a:srgbClr val="32BDC8"/>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470FFD4B-17E7-462F-A134-16BAE24EAE85}"/>
              </a:ext>
            </a:extLst>
          </p:cNvPr>
          <p:cNvCxnSpPr/>
          <p:nvPr/>
        </p:nvCxnSpPr>
        <p:spPr>
          <a:xfrm>
            <a:off x="11439331" y="5486400"/>
            <a:ext cx="0" cy="429206"/>
          </a:xfrm>
          <a:prstGeom prst="line">
            <a:avLst/>
          </a:prstGeom>
          <a:ln w="57150">
            <a:solidFill>
              <a:srgbClr val="32BDC8"/>
            </a:solidFill>
          </a:ln>
        </p:spPr>
        <p:style>
          <a:lnRef idx="1">
            <a:schemeClr val="accent1"/>
          </a:lnRef>
          <a:fillRef idx="0">
            <a:schemeClr val="accent1"/>
          </a:fillRef>
          <a:effectRef idx="0">
            <a:schemeClr val="accent1"/>
          </a:effectRef>
          <a:fontRef idx="minor">
            <a:schemeClr val="tx1"/>
          </a:fontRef>
        </p:style>
      </p:cxnSp>
      <p:sp>
        <p:nvSpPr>
          <p:cNvPr id="12" name="Afgeronde rechthoek 2">
            <a:extLst>
              <a:ext uri="{FF2B5EF4-FFF2-40B4-BE49-F238E27FC236}">
                <a16:creationId xmlns:a16="http://schemas.microsoft.com/office/drawing/2014/main" id="{B31E0FD4-A8A8-43A4-BF5C-E19F59CE41FA}"/>
              </a:ext>
            </a:extLst>
          </p:cNvPr>
          <p:cNvSpPr/>
          <p:nvPr/>
        </p:nvSpPr>
        <p:spPr>
          <a:xfrm>
            <a:off x="206828" y="4971825"/>
            <a:ext cx="1078056" cy="2999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1922</a:t>
            </a:r>
            <a:endParaRPr lang="nl-NL" b="1" i="1" dirty="0">
              <a:solidFill>
                <a:schemeClr val="tx1"/>
              </a:solidFill>
            </a:endParaRPr>
          </a:p>
        </p:txBody>
      </p:sp>
      <p:sp>
        <p:nvSpPr>
          <p:cNvPr id="13" name="Afgeronde rechthoek 2">
            <a:extLst>
              <a:ext uri="{FF2B5EF4-FFF2-40B4-BE49-F238E27FC236}">
                <a16:creationId xmlns:a16="http://schemas.microsoft.com/office/drawing/2014/main" id="{DEAF2684-CC23-400C-86E2-957ADF57A93C}"/>
              </a:ext>
            </a:extLst>
          </p:cNvPr>
          <p:cNvSpPr/>
          <p:nvPr/>
        </p:nvSpPr>
        <p:spPr>
          <a:xfrm>
            <a:off x="10800183" y="4976492"/>
            <a:ext cx="1078056" cy="2999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2022</a:t>
            </a:r>
            <a:endParaRPr lang="nl-NL" b="1" i="1" dirty="0">
              <a:solidFill>
                <a:schemeClr val="tx1"/>
              </a:solidFill>
            </a:endParaRPr>
          </a:p>
        </p:txBody>
      </p:sp>
    </p:spTree>
    <p:extLst>
      <p:ext uri="{BB962C8B-B14F-4D97-AF65-F5344CB8AC3E}">
        <p14:creationId xmlns:p14="http://schemas.microsoft.com/office/powerpoint/2010/main" val="26902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71200-D65A-4769-B687-E4FBD6F2A531}"/>
              </a:ext>
            </a:extLst>
          </p:cNvPr>
          <p:cNvSpPr>
            <a:spLocks noGrp="1"/>
          </p:cNvSpPr>
          <p:nvPr>
            <p:ph type="title"/>
          </p:nvPr>
        </p:nvSpPr>
        <p:spPr/>
        <p:txBody>
          <a:bodyPr/>
          <a:lstStyle/>
          <a:p>
            <a:r>
              <a:rPr lang="nl-NL" dirty="0">
                <a:solidFill>
                  <a:schemeClr val="bg1"/>
                </a:solidFill>
              </a:rPr>
              <a:t>Kwartet </a:t>
            </a:r>
            <a:r>
              <a:rPr lang="nl-NL" dirty="0">
                <a:solidFill>
                  <a:schemeClr val="bg1"/>
                </a:solidFill>
                <a:sym typeface="Wingdings" panose="05000000000000000000" pitchFamily="2" charset="2"/>
              </a:rPr>
              <a:t>&lt;-</a:t>
            </a:r>
            <a:r>
              <a:rPr lang="nl-NL" dirty="0">
                <a:solidFill>
                  <a:schemeClr val="bg1"/>
                </a:solidFill>
              </a:rPr>
              <a:t>&gt; uitwisselen en discussiëren</a:t>
            </a:r>
          </a:p>
        </p:txBody>
      </p:sp>
      <p:sp>
        <p:nvSpPr>
          <p:cNvPr id="3" name="Tijdelijke aanduiding voor inhoud 2">
            <a:extLst>
              <a:ext uri="{FF2B5EF4-FFF2-40B4-BE49-F238E27FC236}">
                <a16:creationId xmlns:a16="http://schemas.microsoft.com/office/drawing/2014/main" id="{C050C463-E8B1-4AB9-AA8E-BE8E73D3CCAB}"/>
              </a:ext>
            </a:extLst>
          </p:cNvPr>
          <p:cNvSpPr>
            <a:spLocks noGrp="1"/>
          </p:cNvSpPr>
          <p:nvPr>
            <p:ph idx="1"/>
          </p:nvPr>
        </p:nvSpPr>
        <p:spPr>
          <a:xfrm>
            <a:off x="838200" y="1825625"/>
            <a:ext cx="10515600" cy="4667250"/>
          </a:xfrm>
        </p:spPr>
        <p:txBody>
          <a:bodyPr>
            <a:normAutofit fontScale="92500" lnSpcReduction="10000"/>
          </a:bodyPr>
          <a:lstStyle/>
          <a:p>
            <a:r>
              <a:rPr lang="nl-NL" sz="3600" dirty="0">
                <a:solidFill>
                  <a:schemeClr val="bg1"/>
                </a:solidFill>
              </a:rPr>
              <a:t>Uitwisselen van thema’s:</a:t>
            </a:r>
          </a:p>
          <a:p>
            <a:pPr lvl="1"/>
            <a:r>
              <a:rPr lang="nl-NL" sz="3200" i="1" dirty="0">
                <a:solidFill>
                  <a:srgbClr val="F793B7"/>
                </a:solidFill>
              </a:rPr>
              <a:t>Seks &lt;-&gt; werk</a:t>
            </a:r>
          </a:p>
          <a:p>
            <a:pPr lvl="1"/>
            <a:r>
              <a:rPr lang="nl-NL" sz="3200" i="1" dirty="0">
                <a:solidFill>
                  <a:srgbClr val="F793B7"/>
                </a:solidFill>
              </a:rPr>
              <a:t>Werk &lt;-&gt; gezondheid</a:t>
            </a:r>
          </a:p>
          <a:p>
            <a:pPr lvl="1"/>
            <a:r>
              <a:rPr lang="nl-NL" sz="3200" i="1" dirty="0">
                <a:solidFill>
                  <a:srgbClr val="F793B7"/>
                </a:solidFill>
              </a:rPr>
              <a:t>Gezondheid &lt;-&gt; seks</a:t>
            </a:r>
          </a:p>
          <a:p>
            <a:pPr marL="457200" lvl="1" indent="0">
              <a:buNone/>
            </a:pPr>
            <a:endParaRPr lang="nl-NL" sz="3200" i="1" dirty="0">
              <a:solidFill>
                <a:srgbClr val="F793B7"/>
              </a:solidFill>
            </a:endParaRPr>
          </a:p>
          <a:p>
            <a:r>
              <a:rPr lang="nl-NL" sz="3600" dirty="0">
                <a:solidFill>
                  <a:schemeClr val="bg1"/>
                </a:solidFill>
              </a:rPr>
              <a:t>Bespreek met elkaar de volgende vraag:</a:t>
            </a:r>
          </a:p>
          <a:p>
            <a:pPr marL="0" indent="0" algn="ctr">
              <a:buNone/>
            </a:pPr>
            <a:r>
              <a:rPr lang="nl-NL" sz="3600" b="1" dirty="0">
                <a:solidFill>
                  <a:srgbClr val="FFFF00"/>
                </a:solidFill>
              </a:rPr>
              <a:t>Is Nederland (binnen Europa) </a:t>
            </a:r>
            <a:r>
              <a:rPr lang="nl-NL" sz="3600" b="1" u="sng" dirty="0">
                <a:solidFill>
                  <a:srgbClr val="FFFF00"/>
                </a:solidFill>
              </a:rPr>
              <a:t>wel</a:t>
            </a:r>
            <a:r>
              <a:rPr lang="nl-NL" sz="3600" b="1" dirty="0">
                <a:solidFill>
                  <a:srgbClr val="FFFF00"/>
                </a:solidFill>
              </a:rPr>
              <a:t> of </a:t>
            </a:r>
            <a:r>
              <a:rPr lang="nl-NL" sz="3600" b="1" u="sng" dirty="0">
                <a:solidFill>
                  <a:srgbClr val="FFFF00"/>
                </a:solidFill>
              </a:rPr>
              <a:t>niet</a:t>
            </a:r>
            <a:r>
              <a:rPr lang="nl-NL" sz="3600" b="1" dirty="0">
                <a:solidFill>
                  <a:srgbClr val="FFFF00"/>
                </a:solidFill>
              </a:rPr>
              <a:t> </a:t>
            </a:r>
          </a:p>
          <a:p>
            <a:pPr marL="0" indent="0" algn="ctr">
              <a:buNone/>
            </a:pPr>
            <a:r>
              <a:rPr lang="nl-NL" sz="3600" b="1" dirty="0">
                <a:solidFill>
                  <a:srgbClr val="FFFF00"/>
                </a:solidFill>
              </a:rPr>
              <a:t>een voorloper op het gebied van </a:t>
            </a:r>
          </a:p>
          <a:p>
            <a:pPr marL="0" indent="0" algn="ctr">
              <a:buNone/>
            </a:pPr>
            <a:r>
              <a:rPr lang="nl-NL" sz="3600" b="1" dirty="0">
                <a:solidFill>
                  <a:srgbClr val="FFFF00"/>
                </a:solidFill>
              </a:rPr>
              <a:t>vrouwenemancipatie? </a:t>
            </a:r>
          </a:p>
        </p:txBody>
      </p:sp>
      <p:sp>
        <p:nvSpPr>
          <p:cNvPr id="4" name="Tekstvak 3">
            <a:extLst>
              <a:ext uri="{FF2B5EF4-FFF2-40B4-BE49-F238E27FC236}">
                <a16:creationId xmlns:a16="http://schemas.microsoft.com/office/drawing/2014/main" id="{FB0ACBD8-D788-470A-A88D-87882F27B0B3}"/>
              </a:ext>
            </a:extLst>
          </p:cNvPr>
          <p:cNvSpPr txBox="1"/>
          <p:nvPr/>
        </p:nvSpPr>
        <p:spPr>
          <a:xfrm>
            <a:off x="9968492" y="827851"/>
            <a:ext cx="1894974"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nl-NL" sz="2000" dirty="0"/>
              <a:t>Duur: 15 min</a:t>
            </a:r>
          </a:p>
        </p:txBody>
      </p:sp>
    </p:spTree>
    <p:extLst>
      <p:ext uri="{BB962C8B-B14F-4D97-AF65-F5344CB8AC3E}">
        <p14:creationId xmlns:p14="http://schemas.microsoft.com/office/powerpoint/2010/main" val="291985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C81C291-8192-41C1-8B65-6326E40973E1}"/>
              </a:ext>
            </a:extLst>
          </p:cNvPr>
          <p:cNvSpPr>
            <a:spLocks noGrp="1"/>
          </p:cNvSpPr>
          <p:nvPr>
            <p:ph type="title"/>
          </p:nvPr>
        </p:nvSpPr>
        <p:spPr/>
        <p:txBody>
          <a:bodyPr/>
          <a:lstStyle/>
          <a:p>
            <a:r>
              <a:rPr lang="nl-NL" dirty="0">
                <a:solidFill>
                  <a:schemeClr val="bg1"/>
                </a:solidFill>
              </a:rPr>
              <a:t>Didactische suggesties</a:t>
            </a:r>
          </a:p>
        </p:txBody>
      </p:sp>
      <p:sp>
        <p:nvSpPr>
          <p:cNvPr id="5" name="Tijdelijke aanduiding voor tekst 4">
            <a:extLst>
              <a:ext uri="{FF2B5EF4-FFF2-40B4-BE49-F238E27FC236}">
                <a16:creationId xmlns:a16="http://schemas.microsoft.com/office/drawing/2014/main" id="{C580D83C-554D-41C8-8F08-E595FA13B2EC}"/>
              </a:ext>
            </a:extLst>
          </p:cNvPr>
          <p:cNvSpPr>
            <a:spLocks noGrp="1"/>
          </p:cNvSpPr>
          <p:nvPr>
            <p:ph type="body" idx="1"/>
          </p:nvPr>
        </p:nvSpPr>
        <p:spPr/>
        <p:txBody>
          <a:bodyPr/>
          <a:lstStyle/>
          <a:p>
            <a:r>
              <a:rPr lang="nl-NL" dirty="0">
                <a:solidFill>
                  <a:srgbClr val="32BDC8"/>
                </a:solidFill>
              </a:rPr>
              <a:t>De Eeuw van de Vrouw </a:t>
            </a:r>
          </a:p>
        </p:txBody>
      </p:sp>
    </p:spTree>
    <p:extLst>
      <p:ext uri="{BB962C8B-B14F-4D97-AF65-F5344CB8AC3E}">
        <p14:creationId xmlns:p14="http://schemas.microsoft.com/office/powerpoint/2010/main" val="391440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7579E1-65B0-4288-A97F-5A172492BB2A}"/>
              </a:ext>
            </a:extLst>
          </p:cNvPr>
          <p:cNvSpPr>
            <a:spLocks noGrp="1"/>
          </p:cNvSpPr>
          <p:nvPr>
            <p:ph type="title"/>
          </p:nvPr>
        </p:nvSpPr>
        <p:spPr/>
        <p:txBody>
          <a:bodyPr/>
          <a:lstStyle/>
          <a:p>
            <a:r>
              <a:rPr lang="nl-NL" dirty="0">
                <a:solidFill>
                  <a:schemeClr val="bg1"/>
                </a:solidFill>
              </a:rPr>
              <a:t>Didactische suggesties:</a:t>
            </a:r>
          </a:p>
        </p:txBody>
      </p:sp>
      <p:sp>
        <p:nvSpPr>
          <p:cNvPr id="6" name="Tijdelijke aanduiding voor tekst 5">
            <a:extLst>
              <a:ext uri="{FF2B5EF4-FFF2-40B4-BE49-F238E27FC236}">
                <a16:creationId xmlns:a16="http://schemas.microsoft.com/office/drawing/2014/main" id="{A6EC7AD8-F2F1-4F06-ACA9-3C399B9A6604}"/>
              </a:ext>
            </a:extLst>
          </p:cNvPr>
          <p:cNvSpPr>
            <a:spLocks noGrp="1"/>
          </p:cNvSpPr>
          <p:nvPr>
            <p:ph type="body" idx="1"/>
          </p:nvPr>
        </p:nvSpPr>
        <p:spPr/>
        <p:txBody>
          <a:bodyPr>
            <a:normAutofit/>
          </a:bodyPr>
          <a:lstStyle/>
          <a:p>
            <a:r>
              <a:rPr lang="nl-NL" sz="4000" dirty="0">
                <a:solidFill>
                  <a:srgbClr val="F793B7"/>
                </a:solidFill>
              </a:rPr>
              <a:t>Levenslijn</a:t>
            </a:r>
          </a:p>
        </p:txBody>
      </p:sp>
      <p:sp>
        <p:nvSpPr>
          <p:cNvPr id="3" name="Tijdelijke aanduiding voor inhoud 2">
            <a:extLst>
              <a:ext uri="{FF2B5EF4-FFF2-40B4-BE49-F238E27FC236}">
                <a16:creationId xmlns:a16="http://schemas.microsoft.com/office/drawing/2014/main" id="{04E9AD8C-B828-4061-88F3-4A96DA127A60}"/>
              </a:ext>
            </a:extLst>
          </p:cNvPr>
          <p:cNvSpPr>
            <a:spLocks noGrp="1"/>
          </p:cNvSpPr>
          <p:nvPr>
            <p:ph sz="half" idx="2"/>
          </p:nvPr>
        </p:nvSpPr>
        <p:spPr/>
        <p:txBody>
          <a:bodyPr>
            <a:normAutofit fontScale="92500" lnSpcReduction="20000"/>
          </a:bodyPr>
          <a:lstStyle/>
          <a:p>
            <a:r>
              <a:rPr lang="nl-NL" dirty="0"/>
              <a:t>Verdieping:</a:t>
            </a:r>
          </a:p>
          <a:p>
            <a:r>
              <a:rPr lang="nl-NL" dirty="0">
                <a:solidFill>
                  <a:schemeClr val="bg1"/>
                </a:solidFill>
              </a:rPr>
              <a:t>Perspectief naast Betsy zetten.</a:t>
            </a:r>
          </a:p>
          <a:p>
            <a:r>
              <a:rPr lang="nl-NL" dirty="0">
                <a:solidFill>
                  <a:schemeClr val="bg1"/>
                </a:solidFill>
              </a:rPr>
              <a:t>Hoe reageren beide personen op kenmerkende gebeurtenissen uit de historische context?</a:t>
            </a:r>
          </a:p>
          <a:p>
            <a:r>
              <a:rPr lang="nl-NL" dirty="0">
                <a:solidFill>
                  <a:schemeClr val="bg1"/>
                </a:solidFill>
              </a:rPr>
              <a:t>Wat verandert er in hun maatschappelijke positie? </a:t>
            </a:r>
          </a:p>
          <a:p>
            <a:endParaRPr lang="nl-NL" dirty="0"/>
          </a:p>
        </p:txBody>
      </p:sp>
      <p:sp>
        <p:nvSpPr>
          <p:cNvPr id="7" name="Tijdelijke aanduiding voor tekst 6">
            <a:extLst>
              <a:ext uri="{FF2B5EF4-FFF2-40B4-BE49-F238E27FC236}">
                <a16:creationId xmlns:a16="http://schemas.microsoft.com/office/drawing/2014/main" id="{863CCE1C-4251-4B37-A097-B618644CCA76}"/>
              </a:ext>
            </a:extLst>
          </p:cNvPr>
          <p:cNvSpPr>
            <a:spLocks noGrp="1"/>
          </p:cNvSpPr>
          <p:nvPr>
            <p:ph type="body" sz="quarter" idx="3"/>
          </p:nvPr>
        </p:nvSpPr>
        <p:spPr/>
        <p:txBody>
          <a:bodyPr>
            <a:normAutofit/>
          </a:bodyPr>
          <a:lstStyle/>
          <a:p>
            <a:r>
              <a:rPr lang="nl-NL" sz="4000" dirty="0">
                <a:solidFill>
                  <a:srgbClr val="F793B7"/>
                </a:solidFill>
              </a:rPr>
              <a:t>Praktische opdracht</a:t>
            </a:r>
          </a:p>
        </p:txBody>
      </p:sp>
      <p:sp>
        <p:nvSpPr>
          <p:cNvPr id="8" name="Tijdelijke aanduiding voor inhoud 7">
            <a:extLst>
              <a:ext uri="{FF2B5EF4-FFF2-40B4-BE49-F238E27FC236}">
                <a16:creationId xmlns:a16="http://schemas.microsoft.com/office/drawing/2014/main" id="{4FB0A45C-58E8-40D4-8DA6-BE3114C0854B}"/>
              </a:ext>
            </a:extLst>
          </p:cNvPr>
          <p:cNvSpPr>
            <a:spLocks noGrp="1"/>
          </p:cNvSpPr>
          <p:nvPr>
            <p:ph sz="quarter" idx="4"/>
          </p:nvPr>
        </p:nvSpPr>
        <p:spPr/>
        <p:txBody>
          <a:bodyPr>
            <a:normAutofit fontScale="92500" lnSpcReduction="20000"/>
          </a:bodyPr>
          <a:lstStyle/>
          <a:p>
            <a:endParaRPr lang="nl-NL" dirty="0">
              <a:solidFill>
                <a:schemeClr val="bg1"/>
              </a:solidFill>
            </a:endParaRPr>
          </a:p>
          <a:p>
            <a:r>
              <a:rPr lang="nl-NL" dirty="0">
                <a:solidFill>
                  <a:schemeClr val="bg1"/>
                </a:solidFill>
              </a:rPr>
              <a:t>Huidige werkvorm verdiepen met interviews. Leerlingen interviewen familieleden / meerdere generaties.</a:t>
            </a:r>
          </a:p>
          <a:p>
            <a:endParaRPr lang="nl-NL" dirty="0">
              <a:solidFill>
                <a:schemeClr val="bg1"/>
              </a:solidFill>
            </a:endParaRPr>
          </a:p>
          <a:p>
            <a:r>
              <a:rPr lang="nl-NL" dirty="0">
                <a:solidFill>
                  <a:schemeClr val="bg1"/>
                </a:solidFill>
              </a:rPr>
              <a:t>Verwerkingsvorm:</a:t>
            </a:r>
          </a:p>
          <a:p>
            <a:pPr lvl="1"/>
            <a:r>
              <a:rPr lang="nl-NL" dirty="0">
                <a:solidFill>
                  <a:schemeClr val="bg1"/>
                </a:solidFill>
              </a:rPr>
              <a:t>Artikel schrijven voor de </a:t>
            </a:r>
            <a:r>
              <a:rPr lang="nl-NL" i="1" dirty="0">
                <a:solidFill>
                  <a:schemeClr val="bg1"/>
                </a:solidFill>
              </a:rPr>
              <a:t>Linda </a:t>
            </a:r>
          </a:p>
          <a:p>
            <a:pPr lvl="1"/>
            <a:r>
              <a:rPr lang="nl-NL" dirty="0">
                <a:solidFill>
                  <a:schemeClr val="bg1"/>
                </a:solidFill>
              </a:rPr>
              <a:t>Educatief product voor (denkbeeldige) tentoonstelling maken </a:t>
            </a:r>
          </a:p>
          <a:p>
            <a:pPr lvl="1"/>
            <a:r>
              <a:rPr lang="nl-NL" dirty="0">
                <a:solidFill>
                  <a:schemeClr val="bg1"/>
                </a:solidFill>
              </a:rPr>
              <a:t>Etc.</a:t>
            </a:r>
          </a:p>
        </p:txBody>
      </p:sp>
    </p:spTree>
    <p:extLst>
      <p:ext uri="{BB962C8B-B14F-4D97-AF65-F5344CB8AC3E}">
        <p14:creationId xmlns:p14="http://schemas.microsoft.com/office/powerpoint/2010/main" val="879294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7579E1-65B0-4288-A97F-5A172492BB2A}"/>
              </a:ext>
            </a:extLst>
          </p:cNvPr>
          <p:cNvSpPr>
            <a:spLocks noGrp="1"/>
          </p:cNvSpPr>
          <p:nvPr>
            <p:ph type="title"/>
          </p:nvPr>
        </p:nvSpPr>
        <p:spPr/>
        <p:txBody>
          <a:bodyPr/>
          <a:lstStyle/>
          <a:p>
            <a:r>
              <a:rPr lang="nl-NL" dirty="0">
                <a:solidFill>
                  <a:schemeClr val="bg1"/>
                </a:solidFill>
              </a:rPr>
              <a:t>Suggesties</a:t>
            </a:r>
          </a:p>
        </p:txBody>
      </p:sp>
      <p:sp>
        <p:nvSpPr>
          <p:cNvPr id="7" name="Tijdelijke aanduiding voor tekst 6">
            <a:extLst>
              <a:ext uri="{FF2B5EF4-FFF2-40B4-BE49-F238E27FC236}">
                <a16:creationId xmlns:a16="http://schemas.microsoft.com/office/drawing/2014/main" id="{863CCE1C-4251-4B37-A097-B618644CCA76}"/>
              </a:ext>
            </a:extLst>
          </p:cNvPr>
          <p:cNvSpPr>
            <a:spLocks noGrp="1"/>
          </p:cNvSpPr>
          <p:nvPr>
            <p:ph type="body" sz="quarter" idx="3"/>
          </p:nvPr>
        </p:nvSpPr>
        <p:spPr/>
        <p:txBody>
          <a:bodyPr>
            <a:normAutofit/>
          </a:bodyPr>
          <a:lstStyle/>
          <a:p>
            <a:r>
              <a:rPr lang="nl-NL" sz="4000" dirty="0">
                <a:solidFill>
                  <a:srgbClr val="F793B7"/>
                </a:solidFill>
              </a:rPr>
              <a:t>Examenvraag</a:t>
            </a:r>
          </a:p>
        </p:txBody>
      </p:sp>
      <p:sp>
        <p:nvSpPr>
          <p:cNvPr id="8" name="Tijdelijke aanduiding voor inhoud 7">
            <a:extLst>
              <a:ext uri="{FF2B5EF4-FFF2-40B4-BE49-F238E27FC236}">
                <a16:creationId xmlns:a16="http://schemas.microsoft.com/office/drawing/2014/main" id="{4FB0A45C-58E8-40D4-8DA6-BE3114C0854B}"/>
              </a:ext>
            </a:extLst>
          </p:cNvPr>
          <p:cNvSpPr>
            <a:spLocks noGrp="1"/>
          </p:cNvSpPr>
          <p:nvPr>
            <p:ph sz="quarter" idx="4"/>
          </p:nvPr>
        </p:nvSpPr>
        <p:spPr/>
        <p:txBody>
          <a:bodyPr/>
          <a:lstStyle/>
          <a:p>
            <a:endParaRPr lang="nl-NL" dirty="0">
              <a:solidFill>
                <a:schemeClr val="bg1"/>
              </a:solidFill>
            </a:endParaRPr>
          </a:p>
          <a:p>
            <a:r>
              <a:rPr lang="nl-NL" dirty="0">
                <a:solidFill>
                  <a:schemeClr val="bg1"/>
                </a:solidFill>
              </a:rPr>
              <a:t>Door de tijd heen</a:t>
            </a:r>
          </a:p>
          <a:p>
            <a:pPr marL="0" indent="0">
              <a:buNone/>
            </a:pPr>
            <a:r>
              <a:rPr lang="nl-NL" dirty="0">
                <a:solidFill>
                  <a:schemeClr val="bg1"/>
                </a:solidFill>
              </a:rPr>
              <a:t>of</a:t>
            </a:r>
          </a:p>
          <a:p>
            <a:r>
              <a:rPr lang="nl-NL" dirty="0">
                <a:solidFill>
                  <a:schemeClr val="bg1"/>
                </a:solidFill>
              </a:rPr>
              <a:t>Koppelen van begrippen </a:t>
            </a:r>
            <a:r>
              <a:rPr lang="nl-NL" i="1" dirty="0">
                <a:solidFill>
                  <a:schemeClr val="bg1"/>
                </a:solidFill>
              </a:rPr>
              <a:t>(wederopbouw, toenemende welvaart, voortschrijdende emancipatie, etc.) </a:t>
            </a:r>
            <a:r>
              <a:rPr lang="nl-NL" dirty="0">
                <a:solidFill>
                  <a:schemeClr val="bg1"/>
                </a:solidFill>
              </a:rPr>
              <a:t>aan gegevens van Betsy.</a:t>
            </a:r>
          </a:p>
        </p:txBody>
      </p:sp>
      <p:sp>
        <p:nvSpPr>
          <p:cNvPr id="13" name="Tijdelijke aanduiding voor inhoud 2">
            <a:extLst>
              <a:ext uri="{FF2B5EF4-FFF2-40B4-BE49-F238E27FC236}">
                <a16:creationId xmlns:a16="http://schemas.microsoft.com/office/drawing/2014/main" id="{95C2CCC2-27F0-43E1-AA82-3450BCF3BD04}"/>
              </a:ext>
            </a:extLst>
          </p:cNvPr>
          <p:cNvSpPr>
            <a:spLocks noGrp="1"/>
          </p:cNvSpPr>
          <p:nvPr>
            <p:ph sz="half" idx="2"/>
          </p:nvPr>
        </p:nvSpPr>
        <p:spPr>
          <a:xfrm>
            <a:off x="839788" y="2505075"/>
            <a:ext cx="5157787" cy="3684588"/>
          </a:xfrm>
        </p:spPr>
        <p:txBody>
          <a:bodyPr>
            <a:normAutofit/>
          </a:bodyPr>
          <a:lstStyle/>
          <a:p>
            <a:r>
              <a:rPr lang="nl-NL" dirty="0"/>
              <a:t>Verdieping:</a:t>
            </a:r>
          </a:p>
          <a:p>
            <a:r>
              <a:rPr lang="nl-NL" dirty="0">
                <a:solidFill>
                  <a:schemeClr val="bg1"/>
                </a:solidFill>
              </a:rPr>
              <a:t>Kenmerkende gebeurtenissen HC Nederland in schema plaatsten en categoriseren </a:t>
            </a:r>
            <a:r>
              <a:rPr lang="nl-NL" i="1" dirty="0">
                <a:solidFill>
                  <a:schemeClr val="bg1"/>
                </a:solidFill>
              </a:rPr>
              <a:t>(politiek, economie, sociaal, cultureel).</a:t>
            </a:r>
          </a:p>
          <a:p>
            <a:r>
              <a:rPr lang="nl-NL" dirty="0">
                <a:solidFill>
                  <a:schemeClr val="bg1"/>
                </a:solidFill>
              </a:rPr>
              <a:t>Fragmenten uit boek hieraan koppelen. </a:t>
            </a:r>
          </a:p>
          <a:p>
            <a:endParaRPr lang="nl-NL" dirty="0"/>
          </a:p>
        </p:txBody>
      </p:sp>
      <p:sp>
        <p:nvSpPr>
          <p:cNvPr id="14" name="Tijdelijke aanduiding voor tekst 5">
            <a:extLst>
              <a:ext uri="{FF2B5EF4-FFF2-40B4-BE49-F238E27FC236}">
                <a16:creationId xmlns:a16="http://schemas.microsoft.com/office/drawing/2014/main" id="{2C0D5835-9167-4E4B-A514-8A7910A35C99}"/>
              </a:ext>
            </a:extLst>
          </p:cNvPr>
          <p:cNvSpPr>
            <a:spLocks noGrp="1"/>
          </p:cNvSpPr>
          <p:nvPr>
            <p:ph type="body" idx="1"/>
          </p:nvPr>
        </p:nvSpPr>
        <p:spPr>
          <a:xfrm>
            <a:off x="839788" y="1681163"/>
            <a:ext cx="5157787" cy="823912"/>
          </a:xfrm>
        </p:spPr>
        <p:txBody>
          <a:bodyPr>
            <a:normAutofit/>
          </a:bodyPr>
          <a:lstStyle/>
          <a:p>
            <a:r>
              <a:rPr lang="nl-NL" sz="4000" dirty="0">
                <a:solidFill>
                  <a:srgbClr val="F793B7"/>
                </a:solidFill>
              </a:rPr>
              <a:t>Schematiseren</a:t>
            </a:r>
          </a:p>
        </p:txBody>
      </p:sp>
    </p:spTree>
    <p:extLst>
      <p:ext uri="{BB962C8B-B14F-4D97-AF65-F5344CB8AC3E}">
        <p14:creationId xmlns:p14="http://schemas.microsoft.com/office/powerpoint/2010/main" val="154287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48248CF-0B62-4363-AD00-2753DA995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18" name="Afgeronde rechthoek 2">
            <a:extLst>
              <a:ext uri="{FF2B5EF4-FFF2-40B4-BE49-F238E27FC236}">
                <a16:creationId xmlns:a16="http://schemas.microsoft.com/office/drawing/2014/main" id="{5E204933-FAC2-49E3-8941-92E580A156A1}"/>
              </a:ext>
            </a:extLst>
          </p:cNvPr>
          <p:cNvSpPr/>
          <p:nvPr/>
        </p:nvSpPr>
        <p:spPr>
          <a:xfrm>
            <a:off x="5259349" y="60658"/>
            <a:ext cx="1673302" cy="555000"/>
          </a:xfrm>
          <a:prstGeom prst="roundRect">
            <a:avLst/>
          </a:prstGeom>
          <a:solidFill>
            <a:srgbClr val="32B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rPr>
              <a:t>1948</a:t>
            </a:r>
          </a:p>
        </p:txBody>
      </p:sp>
      <p:sp>
        <p:nvSpPr>
          <p:cNvPr id="4" name="Afgeronde rechthoek 2">
            <a:extLst>
              <a:ext uri="{FF2B5EF4-FFF2-40B4-BE49-F238E27FC236}">
                <a16:creationId xmlns:a16="http://schemas.microsoft.com/office/drawing/2014/main" id="{D321CD97-2C3D-47FB-99BE-A9A85A2E47EC}"/>
              </a:ext>
            </a:extLst>
          </p:cNvPr>
          <p:cNvSpPr/>
          <p:nvPr/>
        </p:nvSpPr>
        <p:spPr>
          <a:xfrm>
            <a:off x="2289171" y="1027366"/>
            <a:ext cx="1673302" cy="555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rPr>
              <a:t>Betsy</a:t>
            </a:r>
          </a:p>
        </p:txBody>
      </p:sp>
      <p:sp>
        <p:nvSpPr>
          <p:cNvPr id="5" name="Afgeronde rechthoek 2">
            <a:extLst>
              <a:ext uri="{FF2B5EF4-FFF2-40B4-BE49-F238E27FC236}">
                <a16:creationId xmlns:a16="http://schemas.microsoft.com/office/drawing/2014/main" id="{EFE5F01F-E3D1-406C-BB70-3F00A67D5F83}"/>
              </a:ext>
            </a:extLst>
          </p:cNvPr>
          <p:cNvSpPr/>
          <p:nvPr/>
        </p:nvSpPr>
        <p:spPr>
          <a:xfrm>
            <a:off x="8015519" y="926324"/>
            <a:ext cx="1673302" cy="555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rPr>
              <a:t>Chris</a:t>
            </a:r>
          </a:p>
        </p:txBody>
      </p:sp>
      <p:sp>
        <p:nvSpPr>
          <p:cNvPr id="12" name="Rechthoek 11">
            <a:extLst>
              <a:ext uri="{FF2B5EF4-FFF2-40B4-BE49-F238E27FC236}">
                <a16:creationId xmlns:a16="http://schemas.microsoft.com/office/drawing/2014/main" id="{188760FC-E1A7-4427-AE03-DDE2DEB8D8EF}"/>
              </a:ext>
            </a:extLst>
          </p:cNvPr>
          <p:cNvSpPr/>
          <p:nvPr/>
        </p:nvSpPr>
        <p:spPr>
          <a:xfrm>
            <a:off x="1524000" y="5370240"/>
            <a:ext cx="9144000" cy="112287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lnSpc>
                <a:spcPct val="107000"/>
              </a:lnSpc>
              <a:spcAft>
                <a:spcPts val="800"/>
              </a:spcAft>
            </a:pPr>
            <a:r>
              <a:rPr lang="nl-NL" sz="3200" b="1" dirty="0">
                <a:latin typeface="Calibri" panose="020F0502020204030204" pitchFamily="34" charset="0"/>
                <a:ea typeface="Calibri" panose="020F0502020204030204" pitchFamily="34" charset="0"/>
                <a:cs typeface="Times New Roman" panose="02020603050405020304" pitchFamily="18" charset="0"/>
              </a:rPr>
              <a:t>Wat stond de 26-jarige Betsy te wachten toen zij in 1948 met Chris trouwde? </a:t>
            </a:r>
            <a:endParaRPr lang="nl-NL"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kstvak 13">
            <a:extLst>
              <a:ext uri="{FF2B5EF4-FFF2-40B4-BE49-F238E27FC236}">
                <a16:creationId xmlns:a16="http://schemas.microsoft.com/office/drawing/2014/main" id="{1FCAB3B4-4927-4DBF-9775-09C36148A1AE}"/>
              </a:ext>
            </a:extLst>
          </p:cNvPr>
          <p:cNvSpPr txBox="1"/>
          <p:nvPr/>
        </p:nvSpPr>
        <p:spPr>
          <a:xfrm>
            <a:off x="0" y="5731620"/>
            <a:ext cx="1491916"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nl-NL" sz="2000" dirty="0"/>
              <a:t>4 bronnen</a:t>
            </a:r>
            <a:endParaRPr lang="nl-NL" dirty="0"/>
          </a:p>
        </p:txBody>
      </p:sp>
      <p:sp>
        <p:nvSpPr>
          <p:cNvPr id="16" name="Tekstvak 15">
            <a:extLst>
              <a:ext uri="{FF2B5EF4-FFF2-40B4-BE49-F238E27FC236}">
                <a16:creationId xmlns:a16="http://schemas.microsoft.com/office/drawing/2014/main" id="{4CECDD31-6497-4C2E-B008-FE611E32E49C}"/>
              </a:ext>
            </a:extLst>
          </p:cNvPr>
          <p:cNvSpPr txBox="1"/>
          <p:nvPr/>
        </p:nvSpPr>
        <p:spPr>
          <a:xfrm>
            <a:off x="4319234" y="4242964"/>
            <a:ext cx="3922398" cy="5232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nl-NL" sz="2800" b="1" dirty="0"/>
              <a:t>ABSTRACT &gt; CONCREET</a:t>
            </a:r>
          </a:p>
        </p:txBody>
      </p:sp>
    </p:spTree>
    <p:extLst>
      <p:ext uri="{BB962C8B-B14F-4D97-AF65-F5344CB8AC3E}">
        <p14:creationId xmlns:p14="http://schemas.microsoft.com/office/powerpoint/2010/main" val="30172296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5" grpId="0" animBg="1"/>
      <p:bldP spid="12" grpId="0" animBg="1"/>
      <p:bldP spid="14"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48248CF-0B62-4363-AD00-2753DA995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Afbeelding 2">
            <a:extLst>
              <a:ext uri="{FF2B5EF4-FFF2-40B4-BE49-F238E27FC236}">
                <a16:creationId xmlns:a16="http://schemas.microsoft.com/office/drawing/2014/main" id="{BB8F39A6-ECEE-4DFB-949C-3CE4B19BF5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6" t="1741" r="2816" b="746"/>
          <a:stretch/>
        </p:blipFill>
        <p:spPr>
          <a:xfrm>
            <a:off x="301558" y="2723745"/>
            <a:ext cx="2655651" cy="3813243"/>
          </a:xfrm>
          <a:prstGeom prst="rect">
            <a:avLst/>
          </a:prstGeom>
        </p:spPr>
      </p:pic>
      <p:pic>
        <p:nvPicPr>
          <p:cNvPr id="6" name="Afbeelding 5">
            <a:extLst>
              <a:ext uri="{FF2B5EF4-FFF2-40B4-BE49-F238E27FC236}">
                <a16:creationId xmlns:a16="http://schemas.microsoft.com/office/drawing/2014/main" id="{E09424AE-6BE6-4854-896C-A46E0C623A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3501" y="4505892"/>
            <a:ext cx="3078320" cy="2426753"/>
          </a:xfrm>
          <a:prstGeom prst="rect">
            <a:avLst/>
          </a:prstGeom>
        </p:spPr>
      </p:pic>
      <p:sp>
        <p:nvSpPr>
          <p:cNvPr id="9" name="Afgeronde rechthoek 2">
            <a:extLst>
              <a:ext uri="{FF2B5EF4-FFF2-40B4-BE49-F238E27FC236}">
                <a16:creationId xmlns:a16="http://schemas.microsoft.com/office/drawing/2014/main" id="{2C06AA51-7247-4FDE-B29A-86FF36C547DE}"/>
              </a:ext>
            </a:extLst>
          </p:cNvPr>
          <p:cNvSpPr/>
          <p:nvPr/>
        </p:nvSpPr>
        <p:spPr>
          <a:xfrm>
            <a:off x="461455" y="2386480"/>
            <a:ext cx="2335855" cy="44650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rPr>
              <a:t>huisvrouw</a:t>
            </a:r>
          </a:p>
        </p:txBody>
      </p:sp>
      <p:sp>
        <p:nvSpPr>
          <p:cNvPr id="10" name="Afgeronde rechthoek 2">
            <a:extLst>
              <a:ext uri="{FF2B5EF4-FFF2-40B4-BE49-F238E27FC236}">
                <a16:creationId xmlns:a16="http://schemas.microsoft.com/office/drawing/2014/main" id="{3FF70E84-1B6D-4191-B24F-525BC252042A}"/>
              </a:ext>
            </a:extLst>
          </p:cNvPr>
          <p:cNvSpPr/>
          <p:nvPr/>
        </p:nvSpPr>
        <p:spPr>
          <a:xfrm>
            <a:off x="8134329" y="4059389"/>
            <a:ext cx="2335855" cy="44650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rPr>
              <a:t>ontslagbrief</a:t>
            </a:r>
          </a:p>
        </p:txBody>
      </p:sp>
      <p:sp>
        <p:nvSpPr>
          <p:cNvPr id="8" name="Rectangle 1">
            <a:extLst>
              <a:ext uri="{FF2B5EF4-FFF2-40B4-BE49-F238E27FC236}">
                <a16:creationId xmlns:a16="http://schemas.microsoft.com/office/drawing/2014/main" id="{D953EF0A-DF01-44E3-8BA4-ACC4DE1C95AB}"/>
              </a:ext>
            </a:extLst>
          </p:cNvPr>
          <p:cNvSpPr>
            <a:spLocks noChangeArrowheads="1"/>
          </p:cNvSpPr>
          <p:nvPr/>
        </p:nvSpPr>
        <p:spPr bwMode="auto">
          <a:xfrm>
            <a:off x="8134329" y="1893193"/>
            <a:ext cx="3447847" cy="1754326"/>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i="1" dirty="0">
                <a:solidFill>
                  <a:srgbClr val="32BDC8"/>
                </a:solidFill>
              </a:rPr>
              <a:t>Op de mooiste dag van haar leven verliest mijn moeder- zesentwintig jaar, geschoold, intelligent, betrokken - het recht een zelfstandig wezen te zijn.”</a:t>
            </a:r>
            <a:endParaRPr lang="nl-NL" altLang="nl-NL" i="1" dirty="0">
              <a:solidFill>
                <a:schemeClr val="bg1"/>
              </a:solidFill>
            </a:endParaRPr>
          </a:p>
          <a:p>
            <a:pPr lvl="0" eaLnBrk="0" fontAlgn="base" hangingPunct="0">
              <a:spcBef>
                <a:spcPct val="0"/>
              </a:spcBef>
              <a:spcAft>
                <a:spcPct val="0"/>
              </a:spcAft>
            </a:pPr>
            <a:r>
              <a:rPr lang="nl-NL" altLang="nl-NL" dirty="0">
                <a:solidFill>
                  <a:schemeClr val="bg1"/>
                </a:solidFill>
              </a:rPr>
              <a:t>- Suzanna Jansen</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13" name="Afbeelding 12" descr="CatholicMonk.png">
            <a:extLst>
              <a:ext uri="{FF2B5EF4-FFF2-40B4-BE49-F238E27FC236}">
                <a16:creationId xmlns:a16="http://schemas.microsoft.com/office/drawing/2014/main" id="{2E1DC1BB-8561-4D8E-9BA4-92E8AD923D91}"/>
              </a:ext>
            </a:extLst>
          </p:cNvPr>
          <p:cNvPicPr>
            <a:picLocks noChangeAspect="1"/>
          </p:cNvPicPr>
          <p:nvPr/>
        </p:nvPicPr>
        <p:blipFill>
          <a:blip r:embed="rId6" cstate="print"/>
          <a:stretch>
            <a:fillRect/>
          </a:stretch>
        </p:blipFill>
        <p:spPr>
          <a:xfrm>
            <a:off x="3233031" y="4994831"/>
            <a:ext cx="1234055" cy="1211280"/>
          </a:xfrm>
          <a:prstGeom prst="rect">
            <a:avLst/>
          </a:prstGeom>
        </p:spPr>
      </p:pic>
      <p:sp>
        <p:nvSpPr>
          <p:cNvPr id="14" name="Afgeronde rechthoek 2">
            <a:extLst>
              <a:ext uri="{FF2B5EF4-FFF2-40B4-BE49-F238E27FC236}">
                <a16:creationId xmlns:a16="http://schemas.microsoft.com/office/drawing/2014/main" id="{AE6D404D-BB4C-4982-AD6D-1AB727CA6BBF}"/>
              </a:ext>
            </a:extLst>
          </p:cNvPr>
          <p:cNvSpPr/>
          <p:nvPr/>
        </p:nvSpPr>
        <p:spPr>
          <a:xfrm>
            <a:off x="2682132" y="6250991"/>
            <a:ext cx="2335855" cy="44650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rPr>
              <a:t>huwelijksplicht</a:t>
            </a:r>
          </a:p>
        </p:txBody>
      </p:sp>
      <p:sp>
        <p:nvSpPr>
          <p:cNvPr id="15" name="Rechthoek 14">
            <a:extLst>
              <a:ext uri="{FF2B5EF4-FFF2-40B4-BE49-F238E27FC236}">
                <a16:creationId xmlns:a16="http://schemas.microsoft.com/office/drawing/2014/main" id="{FE55247B-DCDC-4CCC-A915-98CE616956EF}"/>
              </a:ext>
            </a:extLst>
          </p:cNvPr>
          <p:cNvSpPr/>
          <p:nvPr/>
        </p:nvSpPr>
        <p:spPr>
          <a:xfrm>
            <a:off x="1524000" y="2952"/>
            <a:ext cx="9144000" cy="112287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lnSpc>
                <a:spcPct val="107000"/>
              </a:lnSpc>
              <a:spcAft>
                <a:spcPts val="800"/>
              </a:spcAft>
            </a:pPr>
            <a:r>
              <a:rPr lang="nl-NL" sz="3200" b="1" dirty="0">
                <a:latin typeface="Calibri" panose="020F0502020204030204" pitchFamily="34" charset="0"/>
                <a:ea typeface="Calibri" panose="020F0502020204030204" pitchFamily="34" charset="0"/>
                <a:cs typeface="Times New Roman" panose="02020603050405020304" pitchFamily="18" charset="0"/>
              </a:rPr>
              <a:t>Wat stond de 26-jarige Betsy te wachten toen zij in 1948 met Chris trouwde? </a:t>
            </a:r>
            <a:endParaRPr lang="nl-NL"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Afgeronde rechthoek 2">
            <a:extLst>
              <a:ext uri="{FF2B5EF4-FFF2-40B4-BE49-F238E27FC236}">
                <a16:creationId xmlns:a16="http://schemas.microsoft.com/office/drawing/2014/main" id="{CD8903F0-8B09-46CD-9C64-48AA698BD222}"/>
              </a:ext>
            </a:extLst>
          </p:cNvPr>
          <p:cNvSpPr/>
          <p:nvPr/>
        </p:nvSpPr>
        <p:spPr>
          <a:xfrm>
            <a:off x="5529631" y="5164268"/>
            <a:ext cx="1673302" cy="555000"/>
          </a:xfrm>
          <a:prstGeom prst="roundRect">
            <a:avLst/>
          </a:prstGeom>
          <a:solidFill>
            <a:srgbClr val="32BD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rPr>
              <a:t>1948</a:t>
            </a:r>
          </a:p>
        </p:txBody>
      </p:sp>
    </p:spTree>
    <p:extLst>
      <p:ext uri="{BB962C8B-B14F-4D97-AF65-F5344CB8AC3E}">
        <p14:creationId xmlns:p14="http://schemas.microsoft.com/office/powerpoint/2010/main" val="21028476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E2AB7-5625-4BCB-AFEF-B861159D7E65}"/>
              </a:ext>
            </a:extLst>
          </p:cNvPr>
          <p:cNvSpPr>
            <a:spLocks noGrp="1"/>
          </p:cNvSpPr>
          <p:nvPr>
            <p:ph type="title"/>
          </p:nvPr>
        </p:nvSpPr>
        <p:spPr/>
        <p:txBody>
          <a:bodyPr/>
          <a:lstStyle/>
          <a:p>
            <a:r>
              <a:rPr lang="nl-NL" dirty="0">
                <a:solidFill>
                  <a:schemeClr val="bg1"/>
                </a:solidFill>
              </a:rPr>
              <a:t>Auteursrecht</a:t>
            </a:r>
          </a:p>
        </p:txBody>
      </p:sp>
      <p:sp>
        <p:nvSpPr>
          <p:cNvPr id="3" name="Tijdelijke aanduiding voor inhoud 2">
            <a:extLst>
              <a:ext uri="{FF2B5EF4-FFF2-40B4-BE49-F238E27FC236}">
                <a16:creationId xmlns:a16="http://schemas.microsoft.com/office/drawing/2014/main" id="{B897ACD5-4C02-4618-952E-14CDF6468015}"/>
              </a:ext>
            </a:extLst>
          </p:cNvPr>
          <p:cNvSpPr>
            <a:spLocks noGrp="1"/>
          </p:cNvSpPr>
          <p:nvPr>
            <p:ph idx="1"/>
          </p:nvPr>
        </p:nvSpPr>
        <p:spPr/>
        <p:txBody>
          <a:bodyPr>
            <a:normAutofit/>
          </a:bodyPr>
          <a:lstStyle/>
          <a:p>
            <a:r>
              <a:rPr lang="nl-NL" dirty="0">
                <a:solidFill>
                  <a:schemeClr val="bg1"/>
                </a:solidFill>
              </a:rPr>
              <a:t>I.v.m. auteursrecht kan ik niet meer fragmenten publiceren. Alle rechten behoren toe aan Suzanna Jansen.</a:t>
            </a:r>
          </a:p>
          <a:p>
            <a:pPr lvl="1"/>
            <a:r>
              <a:rPr lang="nl-NL" dirty="0">
                <a:solidFill>
                  <a:srgbClr val="32BDC8"/>
                </a:solidFill>
              </a:rPr>
              <a:t>Zie haar website voor meer informatie en data van de lezingen: https://www.suzannajansen.nl/agenda</a:t>
            </a:r>
          </a:p>
          <a:p>
            <a:r>
              <a:rPr lang="nl-NL" dirty="0">
                <a:solidFill>
                  <a:schemeClr val="bg1"/>
                </a:solidFill>
              </a:rPr>
              <a:t>Deelnemers van de nascholing hebben het boek ontvangen en kunnen er verder mee aan de slag. </a:t>
            </a:r>
          </a:p>
          <a:p>
            <a:r>
              <a:rPr lang="nl-NL" dirty="0">
                <a:solidFill>
                  <a:schemeClr val="bg1"/>
                </a:solidFill>
              </a:rPr>
              <a:t>Andere geïnteresseerden: koop het boek en selecteer belangrijke momenten uit het leven van Betsy die je kunt herleiden tot kenmerkende ontwikkelingen uit de historische context Nederland (1948-2008). </a:t>
            </a:r>
          </a:p>
        </p:txBody>
      </p:sp>
    </p:spTree>
    <p:extLst>
      <p:ext uri="{BB962C8B-B14F-4D97-AF65-F5344CB8AC3E}">
        <p14:creationId xmlns:p14="http://schemas.microsoft.com/office/powerpoint/2010/main" val="311611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A4E9E30-1877-48E2-B96F-8C116177DA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081" t="9795" r="20816" b="15238"/>
          <a:stretch/>
        </p:blipFill>
        <p:spPr>
          <a:xfrm>
            <a:off x="1502228" y="727788"/>
            <a:ext cx="3778898" cy="5141167"/>
          </a:xfrm>
          <a:prstGeom prst="rect">
            <a:avLst/>
          </a:prstGeom>
        </p:spPr>
      </p:pic>
      <p:pic>
        <p:nvPicPr>
          <p:cNvPr id="6" name="Afbeelding 5">
            <a:extLst>
              <a:ext uri="{FF2B5EF4-FFF2-40B4-BE49-F238E27FC236}">
                <a16:creationId xmlns:a16="http://schemas.microsoft.com/office/drawing/2014/main" id="{BF252D78-5DB5-48B8-8046-A48CCD140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5025" y="1460241"/>
            <a:ext cx="3937518" cy="3937518"/>
          </a:xfrm>
          <a:prstGeom prst="rect">
            <a:avLst/>
          </a:prstGeom>
        </p:spPr>
      </p:pic>
      <p:sp>
        <p:nvSpPr>
          <p:cNvPr id="2" name="Tekstvak 1">
            <a:extLst>
              <a:ext uri="{FF2B5EF4-FFF2-40B4-BE49-F238E27FC236}">
                <a16:creationId xmlns:a16="http://schemas.microsoft.com/office/drawing/2014/main" id="{F80A3446-55D4-47AC-9DFE-E618B0B00465}"/>
              </a:ext>
            </a:extLst>
          </p:cNvPr>
          <p:cNvSpPr txBox="1"/>
          <p:nvPr/>
        </p:nvSpPr>
        <p:spPr>
          <a:xfrm>
            <a:off x="4581203" y="5866499"/>
            <a:ext cx="6108569"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nl-NL" sz="2400" dirty="0"/>
              <a:t>100 jaar: 1922-2022</a:t>
            </a:r>
          </a:p>
        </p:txBody>
      </p:sp>
    </p:spTree>
    <p:extLst>
      <p:ext uri="{BB962C8B-B14F-4D97-AF65-F5344CB8AC3E}">
        <p14:creationId xmlns:p14="http://schemas.microsoft.com/office/powerpoint/2010/main" val="146494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0E7C8-CE31-415A-9779-01767EDD1CF1}"/>
              </a:ext>
            </a:extLst>
          </p:cNvPr>
          <p:cNvSpPr>
            <a:spLocks noGrp="1"/>
          </p:cNvSpPr>
          <p:nvPr>
            <p:ph type="title"/>
          </p:nvPr>
        </p:nvSpPr>
        <p:spPr/>
        <p:txBody>
          <a:bodyPr/>
          <a:lstStyle/>
          <a:p>
            <a:r>
              <a:rPr lang="nl-NL" dirty="0">
                <a:solidFill>
                  <a:schemeClr val="bg1"/>
                </a:solidFill>
              </a:rPr>
              <a:t>Lesinhoud:</a:t>
            </a:r>
          </a:p>
        </p:txBody>
      </p:sp>
      <p:sp>
        <p:nvSpPr>
          <p:cNvPr id="3" name="Tijdelijke aanduiding voor inhoud 2">
            <a:extLst>
              <a:ext uri="{FF2B5EF4-FFF2-40B4-BE49-F238E27FC236}">
                <a16:creationId xmlns:a16="http://schemas.microsoft.com/office/drawing/2014/main" id="{F76AD2DF-BBBC-47EE-B446-B884BA18FF47}"/>
              </a:ext>
            </a:extLst>
          </p:cNvPr>
          <p:cNvSpPr>
            <a:spLocks noGrp="1"/>
          </p:cNvSpPr>
          <p:nvPr>
            <p:ph idx="1"/>
          </p:nvPr>
        </p:nvSpPr>
        <p:spPr>
          <a:xfrm>
            <a:off x="838200" y="1825625"/>
            <a:ext cx="7006389" cy="4351338"/>
          </a:xfrm>
        </p:spPr>
        <p:txBody>
          <a:bodyPr>
            <a:normAutofit fontScale="92500" lnSpcReduction="20000"/>
          </a:bodyPr>
          <a:lstStyle/>
          <a:p>
            <a:pPr marL="0" indent="0">
              <a:buNone/>
            </a:pPr>
            <a:r>
              <a:rPr lang="nl-NL" dirty="0">
                <a:solidFill>
                  <a:schemeClr val="bg1"/>
                </a:solidFill>
              </a:rPr>
              <a:t>3 onderwerpen:</a:t>
            </a:r>
          </a:p>
          <a:p>
            <a:pPr marL="0" indent="0">
              <a:buNone/>
            </a:pPr>
            <a:endParaRPr lang="nl-NL" dirty="0">
              <a:solidFill>
                <a:schemeClr val="bg1"/>
              </a:solidFill>
            </a:endParaRPr>
          </a:p>
          <a:p>
            <a:r>
              <a:rPr lang="nl-NL" dirty="0">
                <a:solidFill>
                  <a:schemeClr val="bg1"/>
                </a:solidFill>
              </a:rPr>
              <a:t>Werk</a:t>
            </a:r>
          </a:p>
          <a:p>
            <a:pPr marL="0" indent="0">
              <a:buNone/>
            </a:pPr>
            <a:r>
              <a:rPr lang="nl-NL" i="1" dirty="0">
                <a:solidFill>
                  <a:srgbClr val="FFFF00"/>
                </a:solidFill>
              </a:rPr>
              <a:t>Van ontslagbrief tot deeltijdprinsesjes</a:t>
            </a:r>
          </a:p>
          <a:p>
            <a:endParaRPr lang="nl-NL" dirty="0">
              <a:solidFill>
                <a:schemeClr val="bg1"/>
              </a:solidFill>
            </a:endParaRPr>
          </a:p>
          <a:p>
            <a:r>
              <a:rPr lang="nl-NL" dirty="0">
                <a:solidFill>
                  <a:schemeClr val="bg1"/>
                </a:solidFill>
              </a:rPr>
              <a:t>Seks</a:t>
            </a:r>
          </a:p>
          <a:p>
            <a:pPr marL="0" indent="0">
              <a:buNone/>
            </a:pPr>
            <a:r>
              <a:rPr lang="nl-NL" i="1" dirty="0">
                <a:solidFill>
                  <a:srgbClr val="FFFF00"/>
                </a:solidFill>
              </a:rPr>
              <a:t>Van huwelijksplicht tot orgasmekloof</a:t>
            </a:r>
          </a:p>
          <a:p>
            <a:endParaRPr lang="nl-NL" dirty="0">
              <a:solidFill>
                <a:schemeClr val="bg1"/>
              </a:solidFill>
            </a:endParaRPr>
          </a:p>
          <a:p>
            <a:r>
              <a:rPr lang="nl-NL" dirty="0">
                <a:solidFill>
                  <a:schemeClr val="bg1"/>
                </a:solidFill>
              </a:rPr>
              <a:t>Gezondheid</a:t>
            </a:r>
          </a:p>
          <a:p>
            <a:pPr marL="0" indent="0">
              <a:buNone/>
            </a:pPr>
            <a:r>
              <a:rPr lang="nl-NL" i="1" dirty="0">
                <a:solidFill>
                  <a:srgbClr val="FFFF00"/>
                </a:solidFill>
              </a:rPr>
              <a:t>Van hysterische huisvrouw tot genderblindheid</a:t>
            </a:r>
          </a:p>
          <a:p>
            <a:endParaRPr lang="nl-NL" dirty="0">
              <a:solidFill>
                <a:schemeClr val="bg1"/>
              </a:solidFill>
            </a:endParaRPr>
          </a:p>
          <a:p>
            <a:endParaRPr lang="nl-NL" dirty="0">
              <a:solidFill>
                <a:schemeClr val="bg1"/>
              </a:solidFill>
            </a:endParaRPr>
          </a:p>
        </p:txBody>
      </p:sp>
      <p:pic>
        <p:nvPicPr>
          <p:cNvPr id="5" name="Afbeelding 4">
            <a:extLst>
              <a:ext uri="{FF2B5EF4-FFF2-40B4-BE49-F238E27FC236}">
                <a16:creationId xmlns:a16="http://schemas.microsoft.com/office/drawing/2014/main" id="{2FABD1B0-1C77-4801-9588-FA5FAA1C2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0193" y="1825625"/>
            <a:ext cx="3937518" cy="3937518"/>
          </a:xfrm>
          <a:prstGeom prst="rect">
            <a:avLst/>
          </a:prstGeom>
        </p:spPr>
      </p:pic>
    </p:spTree>
    <p:extLst>
      <p:ext uri="{BB962C8B-B14F-4D97-AF65-F5344CB8AC3E}">
        <p14:creationId xmlns:p14="http://schemas.microsoft.com/office/powerpoint/2010/main" val="212301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EFC84-5B07-48D5-8746-9BE6ABFC5EE7}"/>
              </a:ext>
            </a:extLst>
          </p:cNvPr>
          <p:cNvSpPr>
            <a:spLocks noGrp="1"/>
          </p:cNvSpPr>
          <p:nvPr>
            <p:ph type="title"/>
          </p:nvPr>
        </p:nvSpPr>
        <p:spPr/>
        <p:txBody>
          <a:bodyPr/>
          <a:lstStyle/>
          <a:p>
            <a:r>
              <a:rPr lang="nl-NL" dirty="0">
                <a:solidFill>
                  <a:schemeClr val="bg1"/>
                </a:solidFill>
              </a:rPr>
              <a:t>Opzet </a:t>
            </a:r>
            <a:r>
              <a:rPr lang="nl-NL" dirty="0" err="1">
                <a:solidFill>
                  <a:schemeClr val="bg1"/>
                </a:solidFill>
              </a:rPr>
              <a:t>adhv</a:t>
            </a:r>
            <a:r>
              <a:rPr lang="nl-NL" dirty="0">
                <a:solidFill>
                  <a:schemeClr val="bg1"/>
                </a:solidFill>
              </a:rPr>
              <a:t> lesdoelen</a:t>
            </a:r>
          </a:p>
        </p:txBody>
      </p:sp>
      <p:sp>
        <p:nvSpPr>
          <p:cNvPr id="3" name="Tijdelijke aanduiding voor inhoud 2">
            <a:extLst>
              <a:ext uri="{FF2B5EF4-FFF2-40B4-BE49-F238E27FC236}">
                <a16:creationId xmlns:a16="http://schemas.microsoft.com/office/drawing/2014/main" id="{C064E722-403A-45C4-A0D4-D4FFFAF458E1}"/>
              </a:ext>
            </a:extLst>
          </p:cNvPr>
          <p:cNvSpPr>
            <a:spLocks noGrp="1"/>
          </p:cNvSpPr>
          <p:nvPr>
            <p:ph idx="1"/>
          </p:nvPr>
        </p:nvSpPr>
        <p:spPr>
          <a:xfrm>
            <a:off x="838200" y="1825625"/>
            <a:ext cx="9017428" cy="4351338"/>
          </a:xfrm>
        </p:spPr>
        <p:txBody>
          <a:bodyPr>
            <a:normAutofit fontScale="92500"/>
          </a:bodyPr>
          <a:lstStyle/>
          <a:p>
            <a:pPr marL="0" indent="0">
              <a:buNone/>
            </a:pPr>
            <a:r>
              <a:rPr lang="nl-NL" dirty="0">
                <a:solidFill>
                  <a:schemeClr val="bg1"/>
                </a:solidFill>
              </a:rPr>
              <a:t>Je kunt:</a:t>
            </a:r>
          </a:p>
          <a:p>
            <a:r>
              <a:rPr lang="nl-NL" dirty="0">
                <a:solidFill>
                  <a:schemeClr val="bg1"/>
                </a:solidFill>
              </a:rPr>
              <a:t>analyseren welke </a:t>
            </a:r>
            <a:r>
              <a:rPr lang="nl-NL" dirty="0">
                <a:solidFill>
                  <a:srgbClr val="32BDC8"/>
                </a:solidFill>
              </a:rPr>
              <a:t>verandering</a:t>
            </a:r>
            <a:r>
              <a:rPr lang="nl-NL" dirty="0">
                <a:solidFill>
                  <a:schemeClr val="bg1"/>
                </a:solidFill>
              </a:rPr>
              <a:t> en </a:t>
            </a:r>
            <a:r>
              <a:rPr lang="nl-NL" dirty="0">
                <a:solidFill>
                  <a:srgbClr val="32BDC8"/>
                </a:solidFill>
              </a:rPr>
              <a:t>continuïteit</a:t>
            </a:r>
            <a:r>
              <a:rPr lang="nl-NL" dirty="0">
                <a:solidFill>
                  <a:schemeClr val="bg1"/>
                </a:solidFill>
              </a:rPr>
              <a:t> is waar te nemen in de verhoudingen </a:t>
            </a:r>
            <a:r>
              <a:rPr lang="nl-NL" dirty="0">
                <a:solidFill>
                  <a:srgbClr val="FFFF00"/>
                </a:solidFill>
              </a:rPr>
              <a:t>m/v</a:t>
            </a:r>
            <a:r>
              <a:rPr lang="nl-NL" dirty="0">
                <a:solidFill>
                  <a:schemeClr val="bg1"/>
                </a:solidFill>
              </a:rPr>
              <a:t> in de periode 1922-2022 op het gebied van </a:t>
            </a:r>
            <a:r>
              <a:rPr lang="nl-NL" dirty="0">
                <a:solidFill>
                  <a:srgbClr val="F793B7"/>
                </a:solidFill>
              </a:rPr>
              <a:t>seksuele moraal</a:t>
            </a:r>
            <a:r>
              <a:rPr lang="nl-NL" dirty="0">
                <a:solidFill>
                  <a:schemeClr val="bg1"/>
                </a:solidFill>
              </a:rPr>
              <a:t>, </a:t>
            </a:r>
            <a:r>
              <a:rPr lang="nl-NL" dirty="0">
                <a:solidFill>
                  <a:srgbClr val="F793B7"/>
                </a:solidFill>
              </a:rPr>
              <a:t>carrièreperspectief</a:t>
            </a:r>
            <a:r>
              <a:rPr lang="nl-NL" dirty="0">
                <a:solidFill>
                  <a:schemeClr val="bg1"/>
                </a:solidFill>
              </a:rPr>
              <a:t> en </a:t>
            </a:r>
            <a:r>
              <a:rPr lang="nl-NL" dirty="0">
                <a:solidFill>
                  <a:srgbClr val="F793B7"/>
                </a:solidFill>
              </a:rPr>
              <a:t>gezondheidszorg</a:t>
            </a:r>
            <a:r>
              <a:rPr lang="nl-NL" dirty="0">
                <a:solidFill>
                  <a:schemeClr val="bg1"/>
                </a:solidFill>
              </a:rPr>
              <a:t>.</a:t>
            </a:r>
          </a:p>
          <a:p>
            <a:r>
              <a:rPr lang="nl-NL" dirty="0">
                <a:solidFill>
                  <a:schemeClr val="bg1"/>
                </a:solidFill>
              </a:rPr>
              <a:t>aangeven welke </a:t>
            </a:r>
            <a:r>
              <a:rPr lang="nl-NL" dirty="0">
                <a:solidFill>
                  <a:srgbClr val="32BDC8"/>
                </a:solidFill>
              </a:rPr>
              <a:t>politieke besluitvorming </a:t>
            </a:r>
            <a:r>
              <a:rPr lang="nl-NL" dirty="0">
                <a:solidFill>
                  <a:schemeClr val="bg1"/>
                </a:solidFill>
              </a:rPr>
              <a:t>hieraan heeft bijgedragen.</a:t>
            </a:r>
          </a:p>
          <a:p>
            <a:r>
              <a:rPr lang="nl-NL" dirty="0">
                <a:solidFill>
                  <a:schemeClr val="bg1"/>
                </a:solidFill>
              </a:rPr>
              <a:t>beredeneren of Nederland </a:t>
            </a:r>
            <a:r>
              <a:rPr lang="nl-NL" u="sng" dirty="0">
                <a:solidFill>
                  <a:schemeClr val="bg1"/>
                </a:solidFill>
              </a:rPr>
              <a:t>wel</a:t>
            </a:r>
            <a:r>
              <a:rPr lang="nl-NL" dirty="0">
                <a:solidFill>
                  <a:schemeClr val="bg1"/>
                </a:solidFill>
              </a:rPr>
              <a:t> of </a:t>
            </a:r>
            <a:r>
              <a:rPr lang="nl-NL" u="sng" dirty="0">
                <a:solidFill>
                  <a:schemeClr val="bg1"/>
                </a:solidFill>
              </a:rPr>
              <a:t>niet</a:t>
            </a:r>
            <a:r>
              <a:rPr lang="nl-NL" dirty="0">
                <a:solidFill>
                  <a:schemeClr val="bg1"/>
                </a:solidFill>
              </a:rPr>
              <a:t> een voorloper is op het gebied van </a:t>
            </a:r>
            <a:r>
              <a:rPr lang="nl-NL" dirty="0">
                <a:solidFill>
                  <a:srgbClr val="F793B7"/>
                </a:solidFill>
              </a:rPr>
              <a:t>vrouwenemancipatie </a:t>
            </a:r>
            <a:r>
              <a:rPr lang="nl-NL" dirty="0">
                <a:solidFill>
                  <a:schemeClr val="bg1"/>
                </a:solidFill>
              </a:rPr>
              <a:t>(in Europees perspectief). </a:t>
            </a:r>
          </a:p>
          <a:p>
            <a:r>
              <a:rPr lang="nl-NL" dirty="0">
                <a:solidFill>
                  <a:schemeClr val="bg1"/>
                </a:solidFill>
              </a:rPr>
              <a:t>een punt van aandacht formuleren voor de </a:t>
            </a:r>
            <a:r>
              <a:rPr lang="nl-NL" dirty="0">
                <a:solidFill>
                  <a:srgbClr val="FFFF00"/>
                </a:solidFill>
              </a:rPr>
              <a:t>huidige</a:t>
            </a:r>
            <a:r>
              <a:rPr lang="nl-NL" dirty="0">
                <a:solidFill>
                  <a:schemeClr val="bg1"/>
                </a:solidFill>
              </a:rPr>
              <a:t> en </a:t>
            </a:r>
            <a:r>
              <a:rPr lang="nl-NL" dirty="0">
                <a:solidFill>
                  <a:srgbClr val="FFFF00"/>
                </a:solidFill>
              </a:rPr>
              <a:t>toekomstige</a:t>
            </a:r>
            <a:r>
              <a:rPr lang="nl-NL" dirty="0">
                <a:solidFill>
                  <a:schemeClr val="bg1"/>
                </a:solidFill>
              </a:rPr>
              <a:t> beleidsmakers.</a:t>
            </a:r>
          </a:p>
          <a:p>
            <a:endParaRPr lang="nl-NL" dirty="0">
              <a:solidFill>
                <a:schemeClr val="bg1"/>
              </a:solidFill>
            </a:endParaRPr>
          </a:p>
          <a:p>
            <a:endParaRPr lang="nl-NL" dirty="0">
              <a:solidFill>
                <a:schemeClr val="bg1"/>
              </a:solidFill>
            </a:endParaRPr>
          </a:p>
        </p:txBody>
      </p:sp>
      <p:pic>
        <p:nvPicPr>
          <p:cNvPr id="5" name="Afbeelding 4">
            <a:extLst>
              <a:ext uri="{FF2B5EF4-FFF2-40B4-BE49-F238E27FC236}">
                <a16:creationId xmlns:a16="http://schemas.microsoft.com/office/drawing/2014/main" id="{F8EFA6FD-8B12-4208-9FEF-1CE866393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5782" y="196260"/>
            <a:ext cx="1865376" cy="1865376"/>
          </a:xfrm>
          <a:prstGeom prst="ellipse">
            <a:avLst/>
          </a:prstGeom>
          <a:ln>
            <a:noFill/>
          </a:ln>
          <a:effectLst>
            <a:softEdge rad="112500"/>
          </a:effectLst>
        </p:spPr>
      </p:pic>
      <p:sp>
        <p:nvSpPr>
          <p:cNvPr id="6" name="Tekstvak 5">
            <a:extLst>
              <a:ext uri="{FF2B5EF4-FFF2-40B4-BE49-F238E27FC236}">
                <a16:creationId xmlns:a16="http://schemas.microsoft.com/office/drawing/2014/main" id="{F7B6172D-518F-4C78-BC17-E3C08BD059B1}"/>
              </a:ext>
            </a:extLst>
          </p:cNvPr>
          <p:cNvSpPr txBox="1"/>
          <p:nvPr/>
        </p:nvSpPr>
        <p:spPr>
          <a:xfrm>
            <a:off x="10282749" y="2482466"/>
            <a:ext cx="1424568"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nl-NL" dirty="0"/>
              <a:t>bestuderen</a:t>
            </a:r>
          </a:p>
        </p:txBody>
      </p:sp>
      <p:sp>
        <p:nvSpPr>
          <p:cNvPr id="7" name="Tekstvak 6">
            <a:extLst>
              <a:ext uri="{FF2B5EF4-FFF2-40B4-BE49-F238E27FC236}">
                <a16:creationId xmlns:a16="http://schemas.microsoft.com/office/drawing/2014/main" id="{1463F4EA-DFA5-417B-95A4-612EF8092B98}"/>
              </a:ext>
            </a:extLst>
          </p:cNvPr>
          <p:cNvSpPr txBox="1"/>
          <p:nvPr/>
        </p:nvSpPr>
        <p:spPr>
          <a:xfrm>
            <a:off x="10282749" y="5269732"/>
            <a:ext cx="1424568" cy="3678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nl-NL" dirty="0"/>
              <a:t>verwerken</a:t>
            </a:r>
          </a:p>
        </p:txBody>
      </p:sp>
      <p:sp>
        <p:nvSpPr>
          <p:cNvPr id="8" name="Tekstvak 7">
            <a:extLst>
              <a:ext uri="{FF2B5EF4-FFF2-40B4-BE49-F238E27FC236}">
                <a16:creationId xmlns:a16="http://schemas.microsoft.com/office/drawing/2014/main" id="{7E91E96D-6A8C-41A7-86AF-000DE8C4043D}"/>
              </a:ext>
            </a:extLst>
          </p:cNvPr>
          <p:cNvSpPr txBox="1"/>
          <p:nvPr/>
        </p:nvSpPr>
        <p:spPr>
          <a:xfrm>
            <a:off x="10282748" y="4463250"/>
            <a:ext cx="1424569"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nl-NL" dirty="0"/>
              <a:t>discussiëren</a:t>
            </a:r>
          </a:p>
        </p:txBody>
      </p:sp>
      <p:sp>
        <p:nvSpPr>
          <p:cNvPr id="9" name="Tekstvak 8">
            <a:extLst>
              <a:ext uri="{FF2B5EF4-FFF2-40B4-BE49-F238E27FC236}">
                <a16:creationId xmlns:a16="http://schemas.microsoft.com/office/drawing/2014/main" id="{E7FB7D2A-2F14-4474-9A4E-193CFA000520}"/>
              </a:ext>
            </a:extLst>
          </p:cNvPr>
          <p:cNvSpPr txBox="1"/>
          <p:nvPr/>
        </p:nvSpPr>
        <p:spPr>
          <a:xfrm>
            <a:off x="10282749" y="3656768"/>
            <a:ext cx="1424568"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nl-NL" dirty="0"/>
              <a:t>bestuderen</a:t>
            </a:r>
          </a:p>
        </p:txBody>
      </p:sp>
    </p:spTree>
    <p:extLst>
      <p:ext uri="{BB962C8B-B14F-4D97-AF65-F5344CB8AC3E}">
        <p14:creationId xmlns:p14="http://schemas.microsoft.com/office/powerpoint/2010/main" val="129737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0C2E90-2B65-44DE-9F93-DE122CDFC33E}"/>
              </a:ext>
            </a:extLst>
          </p:cNvPr>
          <p:cNvSpPr>
            <a:spLocks noGrp="1"/>
          </p:cNvSpPr>
          <p:nvPr>
            <p:ph type="title"/>
          </p:nvPr>
        </p:nvSpPr>
        <p:spPr/>
        <p:txBody>
          <a:bodyPr/>
          <a:lstStyle/>
          <a:p>
            <a:r>
              <a:rPr lang="nl-NL" dirty="0">
                <a:solidFill>
                  <a:schemeClr val="bg1"/>
                </a:solidFill>
              </a:rPr>
              <a:t>Wat ga je precies doen? </a:t>
            </a:r>
          </a:p>
        </p:txBody>
      </p:sp>
      <p:sp>
        <p:nvSpPr>
          <p:cNvPr id="3" name="Tijdelijke aanduiding voor inhoud 2">
            <a:extLst>
              <a:ext uri="{FF2B5EF4-FFF2-40B4-BE49-F238E27FC236}">
                <a16:creationId xmlns:a16="http://schemas.microsoft.com/office/drawing/2014/main" id="{27D3367E-EA4C-4C47-AB77-8443AEAE5C05}"/>
              </a:ext>
            </a:extLst>
          </p:cNvPr>
          <p:cNvSpPr>
            <a:spLocks noGrp="1"/>
          </p:cNvSpPr>
          <p:nvPr>
            <p:ph idx="1"/>
          </p:nvPr>
        </p:nvSpPr>
        <p:spPr>
          <a:xfrm>
            <a:off x="838200" y="1825625"/>
            <a:ext cx="6128084" cy="4351338"/>
          </a:xfrm>
        </p:spPr>
        <p:txBody>
          <a:bodyPr>
            <a:normAutofit fontScale="92500" lnSpcReduction="10000"/>
          </a:bodyPr>
          <a:lstStyle/>
          <a:p>
            <a:pPr lvl="0"/>
            <a:r>
              <a:rPr lang="nl-NL" dirty="0">
                <a:solidFill>
                  <a:schemeClr val="bg1"/>
                </a:solidFill>
              </a:rPr>
              <a:t>Je vormt een duo; één persoon focust zich op de geschiedenis (</a:t>
            </a:r>
            <a:r>
              <a:rPr lang="nl-NL" b="1" dirty="0">
                <a:solidFill>
                  <a:srgbClr val="32BDC8"/>
                </a:solidFill>
              </a:rPr>
              <a:t>toen</a:t>
            </a:r>
            <a:r>
              <a:rPr lang="nl-NL" dirty="0">
                <a:solidFill>
                  <a:schemeClr val="bg1"/>
                </a:solidFill>
              </a:rPr>
              <a:t>), één persoon focust zich op de huidige tijd (</a:t>
            </a:r>
            <a:r>
              <a:rPr lang="nl-NL" b="1" dirty="0">
                <a:solidFill>
                  <a:srgbClr val="FFFF00"/>
                </a:solidFill>
              </a:rPr>
              <a:t>nu</a:t>
            </a:r>
            <a:r>
              <a:rPr lang="nl-NL" dirty="0">
                <a:solidFill>
                  <a:schemeClr val="bg1"/>
                </a:solidFill>
              </a:rPr>
              <a:t>).</a:t>
            </a:r>
          </a:p>
          <a:p>
            <a:pPr lvl="0"/>
            <a:r>
              <a:rPr lang="nl-NL" dirty="0">
                <a:solidFill>
                  <a:schemeClr val="bg1"/>
                </a:solidFill>
              </a:rPr>
              <a:t>Je luistert een fragment uit de podcast.</a:t>
            </a:r>
          </a:p>
          <a:p>
            <a:pPr lvl="1"/>
            <a:r>
              <a:rPr lang="nl-NL" i="1" dirty="0">
                <a:solidFill>
                  <a:srgbClr val="F793B7"/>
                </a:solidFill>
              </a:rPr>
              <a:t>Kijk naar de geselecteerde minuten!</a:t>
            </a:r>
          </a:p>
          <a:p>
            <a:pPr lvl="1"/>
            <a:r>
              <a:rPr lang="nl-NL" i="1" dirty="0">
                <a:solidFill>
                  <a:srgbClr val="F793B7"/>
                </a:solidFill>
              </a:rPr>
              <a:t>Elk fragment duurt ongeveer 10 tot 15 min.</a:t>
            </a:r>
          </a:p>
          <a:p>
            <a:pPr lvl="0"/>
            <a:r>
              <a:rPr lang="nl-NL" dirty="0">
                <a:solidFill>
                  <a:schemeClr val="bg1"/>
                </a:solidFill>
              </a:rPr>
              <a:t>Je bestudeert de feitelijke informatie via de gegeven bronnen.</a:t>
            </a:r>
          </a:p>
          <a:p>
            <a:pPr lvl="0"/>
            <a:r>
              <a:rPr lang="nl-NL" dirty="0">
                <a:solidFill>
                  <a:schemeClr val="bg1"/>
                </a:solidFill>
              </a:rPr>
              <a:t>Wissel onderling uit wat je te weten bent gekomen. </a:t>
            </a:r>
          </a:p>
          <a:p>
            <a:pPr lvl="0"/>
            <a:r>
              <a:rPr lang="nl-NL" dirty="0">
                <a:solidFill>
                  <a:schemeClr val="bg1"/>
                </a:solidFill>
              </a:rPr>
              <a:t>Geef antwoord op de gestelde vragen. </a:t>
            </a:r>
          </a:p>
          <a:p>
            <a:endParaRPr lang="nl-NL" dirty="0"/>
          </a:p>
        </p:txBody>
      </p:sp>
      <p:pic>
        <p:nvPicPr>
          <p:cNvPr id="4" name="Afbeelding 3">
            <a:extLst>
              <a:ext uri="{FF2B5EF4-FFF2-40B4-BE49-F238E27FC236}">
                <a16:creationId xmlns:a16="http://schemas.microsoft.com/office/drawing/2014/main" id="{14C233DF-E973-4313-AAD4-5F87E808488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579895" y="1983680"/>
            <a:ext cx="4150894" cy="4023083"/>
          </a:xfrm>
          <a:prstGeom prst="rect">
            <a:avLst/>
          </a:prstGeom>
        </p:spPr>
      </p:pic>
      <p:sp>
        <p:nvSpPr>
          <p:cNvPr id="5" name="Tekstvak 4">
            <a:extLst>
              <a:ext uri="{FF2B5EF4-FFF2-40B4-BE49-F238E27FC236}">
                <a16:creationId xmlns:a16="http://schemas.microsoft.com/office/drawing/2014/main" id="{64EC40D3-21F0-48CF-A251-1CC48B7E38D4}"/>
              </a:ext>
            </a:extLst>
          </p:cNvPr>
          <p:cNvSpPr txBox="1"/>
          <p:nvPr/>
        </p:nvSpPr>
        <p:spPr>
          <a:xfrm>
            <a:off x="9360568" y="851237"/>
            <a:ext cx="237022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nl-NL" sz="3600" b="1" dirty="0"/>
          </a:p>
        </p:txBody>
      </p:sp>
      <p:sp>
        <p:nvSpPr>
          <p:cNvPr id="6" name="Tekstvak 5">
            <a:extLst>
              <a:ext uri="{FF2B5EF4-FFF2-40B4-BE49-F238E27FC236}">
                <a16:creationId xmlns:a16="http://schemas.microsoft.com/office/drawing/2014/main" id="{490908A1-9081-4D88-B209-EC073352B969}"/>
              </a:ext>
            </a:extLst>
          </p:cNvPr>
          <p:cNvSpPr txBox="1"/>
          <p:nvPr/>
        </p:nvSpPr>
        <p:spPr>
          <a:xfrm>
            <a:off x="8707855" y="867446"/>
            <a:ext cx="1894974"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nl-NL" sz="2000" dirty="0"/>
              <a:t>Duur: 30 min</a:t>
            </a:r>
          </a:p>
        </p:txBody>
      </p:sp>
    </p:spTree>
    <p:extLst>
      <p:ext uri="{BB962C8B-B14F-4D97-AF65-F5344CB8AC3E}">
        <p14:creationId xmlns:p14="http://schemas.microsoft.com/office/powerpoint/2010/main" val="193542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71200-D65A-4769-B687-E4FBD6F2A531}"/>
              </a:ext>
            </a:extLst>
          </p:cNvPr>
          <p:cNvSpPr>
            <a:spLocks noGrp="1"/>
          </p:cNvSpPr>
          <p:nvPr>
            <p:ph type="title"/>
          </p:nvPr>
        </p:nvSpPr>
        <p:spPr/>
        <p:txBody>
          <a:bodyPr>
            <a:normAutofit/>
          </a:bodyPr>
          <a:lstStyle/>
          <a:p>
            <a:r>
              <a:rPr lang="nl-NL" sz="4000" dirty="0">
                <a:solidFill>
                  <a:schemeClr val="bg1"/>
                </a:solidFill>
              </a:rPr>
              <a:t>Duo’s </a:t>
            </a:r>
            <a:r>
              <a:rPr lang="nl-NL" sz="4000" dirty="0">
                <a:solidFill>
                  <a:schemeClr val="bg1"/>
                </a:solidFill>
                <a:sym typeface="Wingdings" panose="05000000000000000000" pitchFamily="2" charset="2"/>
              </a:rPr>
              <a:t>&lt;-</a:t>
            </a:r>
            <a:r>
              <a:rPr lang="nl-NL" sz="4000" dirty="0">
                <a:solidFill>
                  <a:schemeClr val="bg1"/>
                </a:solidFill>
              </a:rPr>
              <a:t>&gt; uitwisselen: wat kom je te weten?</a:t>
            </a:r>
          </a:p>
        </p:txBody>
      </p:sp>
      <p:sp>
        <p:nvSpPr>
          <p:cNvPr id="3" name="Tijdelijke aanduiding voor inhoud 2">
            <a:extLst>
              <a:ext uri="{FF2B5EF4-FFF2-40B4-BE49-F238E27FC236}">
                <a16:creationId xmlns:a16="http://schemas.microsoft.com/office/drawing/2014/main" id="{C050C463-E8B1-4AB9-AA8E-BE8E73D3CCAB}"/>
              </a:ext>
            </a:extLst>
          </p:cNvPr>
          <p:cNvSpPr>
            <a:spLocks noGrp="1"/>
          </p:cNvSpPr>
          <p:nvPr>
            <p:ph idx="1"/>
          </p:nvPr>
        </p:nvSpPr>
        <p:spPr/>
        <p:txBody>
          <a:bodyPr>
            <a:normAutofit/>
          </a:bodyPr>
          <a:lstStyle/>
          <a:p>
            <a:r>
              <a:rPr lang="nl-NL" dirty="0">
                <a:solidFill>
                  <a:srgbClr val="32BDC8"/>
                </a:solidFill>
              </a:rPr>
              <a:t>Wat is </a:t>
            </a:r>
            <a:r>
              <a:rPr lang="nl-NL" u="sng" dirty="0">
                <a:solidFill>
                  <a:srgbClr val="32BDC8"/>
                </a:solidFill>
              </a:rPr>
              <a:t>aantoonbaar</a:t>
            </a:r>
            <a:r>
              <a:rPr lang="nl-NL" dirty="0">
                <a:solidFill>
                  <a:srgbClr val="32BDC8"/>
                </a:solidFill>
              </a:rPr>
              <a:t> veranderd? </a:t>
            </a:r>
            <a:r>
              <a:rPr lang="nl-NL" dirty="0">
                <a:solidFill>
                  <a:schemeClr val="bg1"/>
                </a:solidFill>
              </a:rPr>
              <a:t>Denk aan wetgeving op gebied van carrièreperspectief, seksuele moraal, gezondheidszorg.</a:t>
            </a:r>
          </a:p>
          <a:p>
            <a:pPr lvl="1"/>
            <a:r>
              <a:rPr lang="nl-NL" i="1" dirty="0">
                <a:solidFill>
                  <a:schemeClr val="bg1"/>
                </a:solidFill>
              </a:rPr>
              <a:t>Welke politiek beleid heeft tot verbetering geleid? </a:t>
            </a:r>
          </a:p>
          <a:p>
            <a:pPr marL="457200" lvl="1" indent="0">
              <a:buNone/>
            </a:pPr>
            <a:endParaRPr lang="nl-NL" i="1" dirty="0">
              <a:solidFill>
                <a:schemeClr val="bg1"/>
              </a:solidFill>
            </a:endParaRPr>
          </a:p>
          <a:p>
            <a:r>
              <a:rPr lang="nl-NL" dirty="0">
                <a:solidFill>
                  <a:srgbClr val="F793B7"/>
                </a:solidFill>
              </a:rPr>
              <a:t>Wat is </a:t>
            </a:r>
            <a:r>
              <a:rPr lang="nl-NL" u="sng" dirty="0">
                <a:solidFill>
                  <a:srgbClr val="F793B7"/>
                </a:solidFill>
              </a:rPr>
              <a:t>voelbaar</a:t>
            </a:r>
            <a:r>
              <a:rPr lang="nl-NL" dirty="0">
                <a:solidFill>
                  <a:srgbClr val="F793B7"/>
                </a:solidFill>
              </a:rPr>
              <a:t> </a:t>
            </a:r>
            <a:r>
              <a:rPr lang="nl-NL" i="1" dirty="0">
                <a:solidFill>
                  <a:srgbClr val="F793B7"/>
                </a:solidFill>
              </a:rPr>
              <a:t>on</a:t>
            </a:r>
            <a:r>
              <a:rPr lang="nl-NL" dirty="0">
                <a:solidFill>
                  <a:srgbClr val="F793B7"/>
                </a:solidFill>
              </a:rPr>
              <a:t>veranderd? </a:t>
            </a:r>
            <a:r>
              <a:rPr lang="nl-NL" dirty="0">
                <a:solidFill>
                  <a:schemeClr val="bg1"/>
                </a:solidFill>
              </a:rPr>
              <a:t>Denk aan waarden en normen in de huidige tijd. </a:t>
            </a:r>
          </a:p>
          <a:p>
            <a:pPr lvl="1"/>
            <a:r>
              <a:rPr lang="nl-NL" i="1" dirty="0">
                <a:solidFill>
                  <a:schemeClr val="bg1"/>
                </a:solidFill>
              </a:rPr>
              <a:t>Wat is de norm?</a:t>
            </a:r>
          </a:p>
          <a:p>
            <a:pPr lvl="1"/>
            <a:r>
              <a:rPr lang="nl-NL" i="1" dirty="0">
                <a:solidFill>
                  <a:schemeClr val="bg1"/>
                </a:solidFill>
              </a:rPr>
              <a:t>Welke waarden liggen hieraan ten grondslag?</a:t>
            </a:r>
          </a:p>
          <a:p>
            <a:pPr marL="0" indent="0">
              <a:buNone/>
            </a:pPr>
            <a:endParaRPr lang="nl-NL" dirty="0">
              <a:solidFill>
                <a:schemeClr val="bg1"/>
              </a:solidFill>
            </a:endParaRPr>
          </a:p>
        </p:txBody>
      </p:sp>
      <p:sp>
        <p:nvSpPr>
          <p:cNvPr id="4" name="Tekstvak 3">
            <a:extLst>
              <a:ext uri="{FF2B5EF4-FFF2-40B4-BE49-F238E27FC236}">
                <a16:creationId xmlns:a16="http://schemas.microsoft.com/office/drawing/2014/main" id="{FB0ACBD8-D788-470A-A88D-87882F27B0B3}"/>
              </a:ext>
            </a:extLst>
          </p:cNvPr>
          <p:cNvSpPr txBox="1"/>
          <p:nvPr/>
        </p:nvSpPr>
        <p:spPr>
          <a:xfrm>
            <a:off x="10132759" y="827851"/>
            <a:ext cx="1894974" cy="4001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nl-NL" sz="2000" dirty="0"/>
              <a:t>Duur: 10 min</a:t>
            </a:r>
          </a:p>
        </p:txBody>
      </p:sp>
    </p:spTree>
    <p:extLst>
      <p:ext uri="{BB962C8B-B14F-4D97-AF65-F5344CB8AC3E}">
        <p14:creationId xmlns:p14="http://schemas.microsoft.com/office/powerpoint/2010/main" val="418856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7283</TotalTime>
  <Words>1633</Words>
  <Application>Microsoft Office PowerPoint</Application>
  <PresentationFormat>Breedbeeld</PresentationFormat>
  <Paragraphs>144</Paragraphs>
  <Slides>13</Slides>
  <Notes>11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Calibri Light</vt:lpstr>
      <vt:lpstr>Times New Roman</vt:lpstr>
      <vt:lpstr>Wingdings</vt:lpstr>
      <vt:lpstr>Kantoorthema</vt:lpstr>
      <vt:lpstr>PowerPoint-presentatie</vt:lpstr>
      <vt:lpstr>PowerPoint-presentatie</vt:lpstr>
      <vt:lpstr>PowerPoint-presentatie</vt:lpstr>
      <vt:lpstr>Auteursrecht</vt:lpstr>
      <vt:lpstr>PowerPoint-presentatie</vt:lpstr>
      <vt:lpstr>Lesinhoud:</vt:lpstr>
      <vt:lpstr>Opzet adhv lesdoelen</vt:lpstr>
      <vt:lpstr>Wat ga je precies doen? </vt:lpstr>
      <vt:lpstr>Duo’s &lt;-&gt; uitwisselen: wat kom je te weten?</vt:lpstr>
      <vt:lpstr>Kwartet &lt;-&gt; uitwisselen en discussiëren</vt:lpstr>
      <vt:lpstr>Didactische suggesties</vt:lpstr>
      <vt:lpstr>Didactische suggesties:</vt:lpstr>
      <vt:lpstr>Suggesties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Docent;Marloes Bolink</dc:creator>
  <cp:lastModifiedBy>Marloes Bolink</cp:lastModifiedBy>
  <cp:revision>466</cp:revision>
  <dcterms:created xsi:type="dcterms:W3CDTF">2017-02-06T16:06:49Z</dcterms:created>
  <dcterms:modified xsi:type="dcterms:W3CDTF">2024-01-29T10:18:17Z</dcterms:modified>
</cp:coreProperties>
</file>