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6B18B-104E-49C9-8082-D47DA7203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5F0A818-AA78-44DE-8B6D-1AE4F3DAD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107389-2FFD-4DF8-BED5-F985C077A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FBA641-4F16-477E-94BA-F7D7081F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4D8063-5482-413F-BEC0-DD1FB3D7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88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3C95A7-7F3C-45B1-8A55-8BFA8CF2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55A697-1F0C-4B07-A5E6-3C44105F2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CDD7D7-8E24-4209-961A-6E6FB8F3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0991CA-5583-4D4D-8237-0917FD56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90534C-BA90-453E-BE55-C3A7273C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81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796FBD2-AE8E-4E74-9B06-33ED1DAF1F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23DDD44-CD6F-4F06-87A7-C9AC29F6E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CB22A0-7715-4751-9FF6-6D8432045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AF01A0-5047-419C-903B-1F1FE11A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65A03E-D62D-4931-ABCA-FAA11B97A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431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7A08D-ED9F-4B3E-A745-DE958AB4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393B9E-6CCC-43A0-85DF-8C369F539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6331C0-3500-4FC2-AA79-E147C4B7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9B3069-C961-4E23-8B10-72C82B83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0B6264-30F2-46FA-B0C0-2E548D6A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83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308BA-4E89-4E88-9FAB-CE3B4978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158AB6-FFFF-4DC9-9D72-C07615AB5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073B3B-0966-46BD-B102-DFBFCB53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F04749-73BD-4B7B-A428-99619703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08F7F1-43DC-42A8-A95D-F850C0B7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4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CF6E9-9EAD-4E15-8E14-52586C9D3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05623D-50DB-4D73-BBB1-7E58BD0DB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624D46C-F560-46C1-A91E-C0F416F64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57EC6F-04D1-46A9-9A6B-26A4F0BE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BC096A-982F-40A6-AE70-55AED28D3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B63B04-C13B-4F86-8A15-2086A7E3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35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EB047-8981-44B0-8ADF-7488F48A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9C21C9-A9C9-431C-BA66-196D7F887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EA994BF-8C63-40C8-BB9C-CAC663D22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8A51177-E459-400E-90D2-F005A7066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162C7F-5DDD-4B02-A2EE-56E4F9856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C2A5C7D-A4B5-47D6-91E7-8E132CFBC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064B532-6212-4684-8E97-875C78E0B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4DC36C7-B2A8-401E-8D5C-FB76F1BB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3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59986-9CD4-40B9-B357-0A7F277C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4735ED2-5FE6-4EC0-ABBC-B8B6B3AB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2EEC6EB-67A5-425D-AE5E-7E7D577E2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7329B0C-1D5D-4BF4-BCF8-DA31C2857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8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E8BCBC8-6438-4BCD-9000-4DDC65E4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BAB74D8-AE8A-48DD-9EF7-5A0315A2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B6BD782-4933-4137-89A5-E8E16D1D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94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9A1A2-4730-47BB-95C8-16C2E392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8B41E1-7798-471A-A0F6-8252B3955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5935D0-98FE-4D09-93FA-F3DCB1699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0A3F3D-F584-4971-9A64-40CA3EE3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2385A6-7985-41EE-8903-85619B635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3291C7A-1E8D-4129-A7F0-B17B1109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03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9A57F3-815D-42C3-829C-ECF5E0AE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CDAC007-E3F2-432B-B079-6558A346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A8413E-3181-46F0-9C32-F3F536859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C6FA68-0A7F-4388-BB62-1F3210582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B7BAB6-87C4-472B-8B83-060089F7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80CFFA-76E6-4FE4-A62F-941E9CC8E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69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CCF90AB-9ED5-4368-B929-D09BDB995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AF700F-7BF3-4D02-AB01-59EE56FF9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50FAC5-9FC4-430F-8039-D2B46B6CD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80F7-EBB6-44A5-9F46-AB88DF49E903}" type="datetimeFigureOut">
              <a:rPr lang="nl-NL" smtClean="0"/>
              <a:t>5-9-2022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049553-9FC5-4AB4-AA18-73350DAEB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935269-36AE-4532-8206-C688685E4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9CBF-3B79-472B-9601-4C06A4B136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3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vak 9">
            <a:extLst>
              <a:ext uri="{FF2B5EF4-FFF2-40B4-BE49-F238E27FC236}">
                <a16:creationId xmlns:a16="http://schemas.microsoft.com/office/drawing/2014/main" id="{86DB1986-1AF7-4086-8547-EC47A1F7A260}"/>
              </a:ext>
            </a:extLst>
          </p:cNvPr>
          <p:cNvSpPr txBox="1"/>
          <p:nvPr/>
        </p:nvSpPr>
        <p:spPr>
          <a:xfrm rot="5400000">
            <a:off x="-1407789" y="2789479"/>
            <a:ext cx="60983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latin typeface="Bookman Old Style" panose="02050604050505020204" pitchFamily="18" charset="0"/>
              </a:rPr>
              <a:t>Verenigde Staten:				Britse Rijk:</a:t>
            </a: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r>
              <a:rPr lang="nl-NL" sz="1600" dirty="0">
                <a:latin typeface="Bookman Old Style" panose="02050604050505020204" pitchFamily="18" charset="0"/>
              </a:rPr>
              <a:t>Frankrijk:				Italië: 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801225DE-5284-4DC1-8EE5-30B42C7AA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07946">
            <a:off x="498200" y="996224"/>
            <a:ext cx="2451563" cy="113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E1ABC20C-5CAF-4B4F-B812-CE2DA37DD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23574">
            <a:off x="265363" y="4729996"/>
            <a:ext cx="2797156" cy="87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25474620-F217-4295-B28F-CDB5F9295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69458">
            <a:off x="-535555" y="1440381"/>
            <a:ext cx="2407497" cy="111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0">
            <a:extLst>
              <a:ext uri="{FF2B5EF4-FFF2-40B4-BE49-F238E27FC236}">
                <a16:creationId xmlns:a16="http://schemas.microsoft.com/office/drawing/2014/main" id="{4EC89849-2317-4E7B-BF5F-D290A425B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85174">
            <a:off x="15254" y="4790842"/>
            <a:ext cx="2089033" cy="70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2DAA78E-2652-404B-9D3F-2593275C9087}"/>
              </a:ext>
            </a:extLst>
          </p:cNvPr>
          <p:cNvCxnSpPr/>
          <p:nvPr/>
        </p:nvCxnSpPr>
        <p:spPr>
          <a:xfrm>
            <a:off x="10827166" y="379828"/>
            <a:ext cx="0" cy="6098344"/>
          </a:xfrm>
          <a:prstGeom prst="line">
            <a:avLst/>
          </a:prstGeom>
          <a:ln w="6985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9568AF28-22B2-4BEC-9D5A-E5145A8233B0}"/>
              </a:ext>
            </a:extLst>
          </p:cNvPr>
          <p:cNvCxnSpPr/>
          <p:nvPr/>
        </p:nvCxnSpPr>
        <p:spPr>
          <a:xfrm>
            <a:off x="2515506" y="379828"/>
            <a:ext cx="0" cy="6098344"/>
          </a:xfrm>
          <a:prstGeom prst="line">
            <a:avLst/>
          </a:prstGeom>
          <a:ln w="6985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0528B6DC-A172-43E5-BB41-B97328A32396}"/>
              </a:ext>
            </a:extLst>
          </p:cNvPr>
          <p:cNvSpPr txBox="1"/>
          <p:nvPr/>
        </p:nvSpPr>
        <p:spPr>
          <a:xfrm rot="5400000">
            <a:off x="3795310" y="-1584071"/>
            <a:ext cx="6098344" cy="9879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800" b="1" dirty="0">
                <a:latin typeface="Bookman Old Style" panose="02050604050505020204" pitchFamily="18" charset="0"/>
              </a:rPr>
              <a:t>VERDRAG VAN VERSAILLES</a:t>
            </a: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18 juni 1919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De Verenigde Staten, Het Britse Rijk, Frankrijk en Italië (</a:t>
            </a:r>
            <a:r>
              <a:rPr lang="nl-NL" sz="1600" b="1" i="1" dirty="0">
                <a:latin typeface="Bookman Old Style" panose="02050604050505020204" pitchFamily="18" charset="0"/>
              </a:rPr>
              <a:t>hierna te noemen: de geallieerden</a:t>
            </a:r>
            <a:r>
              <a:rPr lang="nl-NL" sz="1600" b="1" dirty="0">
                <a:latin typeface="Bookman Old Style" panose="02050604050505020204" pitchFamily="18" charset="0"/>
              </a:rPr>
              <a:t>) enerzijds, en Duitsland anderzijds, verklaren dat: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Artikel 1:</a:t>
            </a:r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Er wel / geen Volkenbond opgericht wordt om toekomstige conflicten via diplomatieke weg op te lossen.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Artikel 2:</a:t>
            </a:r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Duitsland wel / niet schuldig wordt verklaard aan het beginnen van de Grote Oorlog. 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Artikel 3 lid 1:</a:t>
            </a:r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Duitsland wel / niet herstelbetalingen krijgt opgelegd van ten minste 132 miljard goudmark, te betalen aan de geallieerden.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Artikel 3 lid 2:</a:t>
            </a:r>
          </a:p>
          <a:p>
            <a:r>
              <a:rPr lang="nl-NL" sz="1600" dirty="0">
                <a:latin typeface="Bookman Old Style" panose="02050604050505020204" pitchFamily="18" charset="0"/>
              </a:rPr>
              <a:t>In geval van betaling, dan is de volgende som opgenomen: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Bookman Old Style" panose="02050604050505020204" pitchFamily="18" charset="0"/>
              </a:rPr>
              <a:t>De Verenigde Staten ontvangt: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Bookman Old Style" panose="02050604050505020204" pitchFamily="18" charset="0"/>
              </a:rPr>
              <a:t>Het Britse Rijk ontvangt: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Bookman Old Style" panose="02050604050505020204" pitchFamily="18" charset="0"/>
              </a:rPr>
              <a:t>Frankrijk ontvangt: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latin typeface="Bookman Old Style" panose="02050604050505020204" pitchFamily="18" charset="0"/>
              </a:rPr>
              <a:t>Italië ontvangt: 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Artikel 4:</a:t>
            </a:r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Duitsland geen van / een deel van / al haar overwonnen gebieden en kolonies moet afstaan aan de geallieerden. 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b="1" dirty="0">
                <a:latin typeface="Bookman Old Style" panose="02050604050505020204" pitchFamily="18" charset="0"/>
              </a:rPr>
              <a:t>Artikel 5:</a:t>
            </a:r>
            <a:endParaRPr lang="nl-NL" sz="1600" dirty="0">
              <a:latin typeface="Bookman Old Style" panose="02050604050505020204" pitchFamily="18" charset="0"/>
            </a:endParaRP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Oostenrijk-Hongarije wordt opgedeeld in losse gebieden. Het kleine, Duitstalige Oostenrijk wordt wel / niet aangesloten bij Duitsland.</a:t>
            </a: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endParaRPr lang="nl-NL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6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vak 9">
            <a:extLst>
              <a:ext uri="{FF2B5EF4-FFF2-40B4-BE49-F238E27FC236}">
                <a16:creationId xmlns:a16="http://schemas.microsoft.com/office/drawing/2014/main" id="{86DB1986-1AF7-4086-8547-EC47A1F7A260}"/>
              </a:ext>
            </a:extLst>
          </p:cNvPr>
          <p:cNvSpPr txBox="1"/>
          <p:nvPr/>
        </p:nvSpPr>
        <p:spPr>
          <a:xfrm rot="5400000">
            <a:off x="-1630475" y="2644170"/>
            <a:ext cx="63889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>
                <a:latin typeface="Bookman Old Style" panose="02050604050505020204" pitchFamily="18" charset="0"/>
              </a:rPr>
              <a:t>Verenigde Staten:		Groot-Brittannië: 		Japan:</a:t>
            </a: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endParaRPr lang="nl-NL" sz="1600" dirty="0">
              <a:latin typeface="Bookman Old Style" panose="02050604050505020204" pitchFamily="18" charset="0"/>
            </a:endParaRPr>
          </a:p>
          <a:p>
            <a:r>
              <a:rPr lang="nl-NL" sz="1600" dirty="0">
                <a:latin typeface="Bookman Old Style" panose="02050604050505020204" pitchFamily="18" charset="0"/>
              </a:rPr>
              <a:t>Frankrijk:		Italië: </a:t>
            </a:r>
          </a:p>
          <a:p>
            <a:pPr algn="ctr"/>
            <a:endParaRPr lang="nl-NL" sz="1600" dirty="0">
              <a:latin typeface="Bookman Old Style" panose="02050604050505020204" pitchFamily="18" charset="0"/>
            </a:endParaRP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801225DE-5284-4DC1-8EE5-30B42C7AA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07946">
            <a:off x="620958" y="932235"/>
            <a:ext cx="2245611" cy="104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E1ABC20C-5CAF-4B4F-B812-CE2DA37DD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23574">
            <a:off x="284915" y="3673167"/>
            <a:ext cx="2797156" cy="87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25474620-F217-4295-B28F-CDB5F9295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69458">
            <a:off x="-536215" y="1344821"/>
            <a:ext cx="2333567" cy="107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0">
            <a:extLst>
              <a:ext uri="{FF2B5EF4-FFF2-40B4-BE49-F238E27FC236}">
                <a16:creationId xmlns:a16="http://schemas.microsoft.com/office/drawing/2014/main" id="{4EC89849-2317-4E7B-BF5F-D290A425B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85174">
            <a:off x="-58911" y="3809617"/>
            <a:ext cx="2089033" cy="70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2DAA78E-2652-404B-9D3F-2593275C9087}"/>
              </a:ext>
            </a:extLst>
          </p:cNvPr>
          <p:cNvCxnSpPr/>
          <p:nvPr/>
        </p:nvCxnSpPr>
        <p:spPr>
          <a:xfrm>
            <a:off x="10827166" y="379828"/>
            <a:ext cx="0" cy="6098344"/>
          </a:xfrm>
          <a:prstGeom prst="line">
            <a:avLst/>
          </a:prstGeom>
          <a:ln w="6985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9568AF28-22B2-4BEC-9D5A-E5145A8233B0}"/>
              </a:ext>
            </a:extLst>
          </p:cNvPr>
          <p:cNvCxnSpPr/>
          <p:nvPr/>
        </p:nvCxnSpPr>
        <p:spPr>
          <a:xfrm>
            <a:off x="2515506" y="379828"/>
            <a:ext cx="0" cy="6098344"/>
          </a:xfrm>
          <a:prstGeom prst="line">
            <a:avLst/>
          </a:prstGeom>
          <a:ln w="6985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>
            <a:extLst>
              <a:ext uri="{FF2B5EF4-FFF2-40B4-BE49-F238E27FC236}">
                <a16:creationId xmlns:a16="http://schemas.microsoft.com/office/drawing/2014/main" id="{6F20EA81-9519-4356-A9F1-C265A5B07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41502">
            <a:off x="738723" y="5535491"/>
            <a:ext cx="1572647" cy="122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370877C4-6BAD-446B-B2AC-93C24DFD5459}"/>
              </a:ext>
            </a:extLst>
          </p:cNvPr>
          <p:cNvSpPr txBox="1"/>
          <p:nvPr/>
        </p:nvSpPr>
        <p:spPr>
          <a:xfrm rot="5400000">
            <a:off x="4414206" y="-1151805"/>
            <a:ext cx="5871938" cy="8894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800" b="1" dirty="0">
                <a:latin typeface="Bookman Old Style" panose="02050604050505020204" pitchFamily="18" charset="0"/>
              </a:rPr>
              <a:t>VERDRAG VAN VERSAILLES</a:t>
            </a:r>
          </a:p>
          <a:p>
            <a:pPr algn="ctr"/>
            <a:r>
              <a:rPr lang="nl-NL" sz="1600" dirty="0">
                <a:latin typeface="Bookman Old Style" panose="02050604050505020204" pitchFamily="18" charset="0"/>
              </a:rPr>
              <a:t>18 juni 1919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endParaRPr lang="nl-NL" sz="1200" b="1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De Verenigde Staten, Het Britse Rijk, Frankrijk, Italië en Japan (</a:t>
            </a:r>
            <a:r>
              <a:rPr lang="nl-NL" sz="1200" b="1" i="1" dirty="0">
                <a:latin typeface="Bookman Old Style" panose="02050604050505020204" pitchFamily="18" charset="0"/>
              </a:rPr>
              <a:t>hierna te noemen: de geallieerden</a:t>
            </a:r>
            <a:r>
              <a:rPr lang="nl-NL" sz="1200" b="1" dirty="0">
                <a:latin typeface="Bookman Old Style" panose="02050604050505020204" pitchFamily="18" charset="0"/>
              </a:rPr>
              <a:t>) enerzijds, en Duitsland anderzijds, verklaren dat:</a:t>
            </a:r>
          </a:p>
          <a:p>
            <a:pPr algn="ctr"/>
            <a:endParaRPr lang="nl-NL" sz="1200" b="1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(Doorhalen wat niet van toepassing is)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1 - lid 2:</a:t>
            </a:r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Er wel / geen Volkenbond opgericht wordt om toekomstige conflicten via diplomatieke weg op te lossen.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1 - lid 1:</a:t>
            </a: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Voortaan alle landen het recht hebben zichzelf te regeren en alle rassen als gelijkwaardig worden beschouwd.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2:</a:t>
            </a:r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Duitsland wel / niet schuldig wordt verklaard aan het beginnen van de Grote Oorlog. 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3 - lid 1:</a:t>
            </a:r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Duitsland wel / niet herstelbetalingen krijgt opgelegd van ten minste 132 miljard goudmark, te betalen aan de geallieerden.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3 - lid 2:</a:t>
            </a:r>
          </a:p>
          <a:p>
            <a:r>
              <a:rPr lang="nl-NL" sz="1200" dirty="0">
                <a:latin typeface="Bookman Old Style" panose="02050604050505020204" pitchFamily="18" charset="0"/>
              </a:rPr>
              <a:t>In geval van betaling, dan is de volgende som opgenomen: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>
                <a:latin typeface="Bookman Old Style" panose="02050604050505020204" pitchFamily="18" charset="0"/>
              </a:rPr>
              <a:t>De Verenigde Staten ontvangt: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>
                <a:latin typeface="Bookman Old Style" panose="02050604050505020204" pitchFamily="18" charset="0"/>
              </a:rPr>
              <a:t>Het Britse Rijk ontvangt: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>
                <a:latin typeface="Bookman Old Style" panose="02050604050505020204" pitchFamily="18" charset="0"/>
              </a:rPr>
              <a:t>Frankrijk ontvangt: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>
                <a:latin typeface="Bookman Old Style" panose="02050604050505020204" pitchFamily="18" charset="0"/>
              </a:rPr>
              <a:t>Italië ontvangt: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>
                <a:latin typeface="Bookman Old Style" panose="02050604050505020204" pitchFamily="18" charset="0"/>
              </a:rPr>
              <a:t>Japan ontvangt: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4:</a:t>
            </a:r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Duitsland geen van / een deel van / al haar overwonnen gebieden en kolonies moet afstaan aan de geallieerden. 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5:</a:t>
            </a:r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Oostenrijk-Hongarije wordt opgedeeld in losse gebieden. Het kleine, Duitstalige Oostenrijk wordt wel / niet aangesloten bij Duitsland.</a:t>
            </a:r>
          </a:p>
          <a:p>
            <a:pPr algn="ctr"/>
            <a:endParaRPr lang="nl-NL" sz="1200" dirty="0">
              <a:latin typeface="Bookman Old Style" panose="02050604050505020204" pitchFamily="18" charset="0"/>
            </a:endParaRPr>
          </a:p>
          <a:p>
            <a:pPr algn="ctr"/>
            <a:r>
              <a:rPr lang="nl-NL" sz="1200" b="1" dirty="0">
                <a:latin typeface="Bookman Old Style" panose="02050604050505020204" pitchFamily="18" charset="0"/>
              </a:rPr>
              <a:t>Artikel 6:</a:t>
            </a:r>
          </a:p>
          <a:p>
            <a:pPr algn="ctr"/>
            <a:r>
              <a:rPr lang="nl-NL" sz="1200" dirty="0">
                <a:latin typeface="Bookman Old Style" panose="02050604050505020204" pitchFamily="18" charset="0"/>
              </a:rPr>
              <a:t>De gebieden die voorheen toebehoorden aan Duitsland wel / niet aan Japan toebehoren.</a:t>
            </a:r>
          </a:p>
        </p:txBody>
      </p:sp>
    </p:spTree>
    <p:extLst>
      <p:ext uri="{BB962C8B-B14F-4D97-AF65-F5344CB8AC3E}">
        <p14:creationId xmlns:p14="http://schemas.microsoft.com/office/powerpoint/2010/main" val="23789247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af6ef-0aa0-4fa1-802c-8f1cdebf5182">
      <Terms xmlns="http://schemas.microsoft.com/office/infopath/2007/PartnerControls"/>
    </lcf76f155ced4ddcb4097134ff3c332f>
    <TaxCatchAll xmlns="b9a31684-67bc-4244-8d13-9d9d62fe0f0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D9211AD9E473469ADCD35C1BCB9797" ma:contentTypeVersion="15" ma:contentTypeDescription="Een nieuw document maken." ma:contentTypeScope="" ma:versionID="f4ae3a9eedb5c909cf8d3bd13356cf15">
  <xsd:schema xmlns:xsd="http://www.w3.org/2001/XMLSchema" xmlns:xs="http://www.w3.org/2001/XMLSchema" xmlns:p="http://schemas.microsoft.com/office/2006/metadata/properties" xmlns:ns2="7caaf6ef-0aa0-4fa1-802c-8f1cdebf5182" xmlns:ns3="b9a31684-67bc-4244-8d13-9d9d62fe0f03" targetNamespace="http://schemas.microsoft.com/office/2006/metadata/properties" ma:root="true" ma:fieldsID="cea684947562e5a545e4f4ab34d4b4b5" ns2:_="" ns3:_="">
    <xsd:import namespace="7caaf6ef-0aa0-4fa1-802c-8f1cdebf5182"/>
    <xsd:import namespace="b9a31684-67bc-4244-8d13-9d9d62fe0f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af6ef-0aa0-4fa1-802c-8f1cdebf51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MediaServiceOCR" ma:description="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dde8ed53-59b2-4452-b431-ba5103509b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31684-67bc-4244-8d13-9d9d62fe0f0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d6e0eaa-19ef-4228-93c1-e202006678e3}" ma:internalName="TaxCatchAll" ma:showField="CatchAllData" ma:web="b9a31684-67bc-4244-8d13-9d9d62fe0f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50501C-FD27-469D-B35A-91DF82A3280D}">
  <ds:schemaRefs>
    <ds:schemaRef ds:uri="http://schemas.microsoft.com/office/2006/metadata/properties"/>
    <ds:schemaRef ds:uri="http://schemas.microsoft.com/office/infopath/2007/PartnerControls"/>
    <ds:schemaRef ds:uri="7caaf6ef-0aa0-4fa1-802c-8f1cdebf5182"/>
    <ds:schemaRef ds:uri="b9a31684-67bc-4244-8d13-9d9d62fe0f03"/>
  </ds:schemaRefs>
</ds:datastoreItem>
</file>

<file path=customXml/itemProps2.xml><?xml version="1.0" encoding="utf-8"?>
<ds:datastoreItem xmlns:ds="http://schemas.openxmlformats.org/officeDocument/2006/customXml" ds:itemID="{17951044-CA83-4551-9E93-40953AC3C7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3A6947-8A81-413B-8013-C9D3A923EB46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445</Words>
  <Application>Microsoft Office PowerPoint</Application>
  <PresentationFormat>Breedbeeld</PresentationFormat>
  <Paragraphs>74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Niels Frerichs</dc:creator>
  <cp:lastModifiedBy>Niels Frerichs</cp:lastModifiedBy>
  <cp:revision>4</cp:revision>
  <dcterms:created xsi:type="dcterms:W3CDTF">2022-08-30T14:22:01Z</dcterms:created>
  <dcterms:modified xsi:type="dcterms:W3CDTF">2022-09-05T10:07:55Z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0x01010044D9211AD9E473469ADCD35C1BCB9797</vt:lpwstr>
  </property>
  <property fmtid="{D5CDD505-2E9C-101B-9397-08002B2CF9AE}" pid="3" name="MediaServiceImageTags">
    <vt:lpwstr/>
  </property>
</Properties>
</file>