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929" r:id="rId2"/>
    <p:sldId id="923" r:id="rId3"/>
    <p:sldId id="924" r:id="rId4"/>
    <p:sldId id="925" r:id="rId5"/>
    <p:sldId id="928" r:id="rId6"/>
    <p:sldId id="921" r:id="rId7"/>
    <p:sldId id="93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E81A-251F-4BBC-B2DE-BB30BDE9E871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3C9D-F04B-451A-AB94-518F76DED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9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F9A10-56B4-2700-D993-C47E32D9E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ED984EF-3EEE-B638-DA07-4CD163E68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EA84693-9F15-D2C0-9909-32F21B6EC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914CC6-A19C-F9D7-9C86-E330961FD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9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8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0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44F6A-DFCE-90BA-F8EC-AE727EAD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22AC4DA-50F6-C9DE-23B0-99FC6BB47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460EFA1-47F0-6FD3-EEE5-2624B249E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722292-71D6-EA6A-C3D1-285891CF8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7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D29E8-08D8-B4E2-49DB-77DC52D1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04B37EE-4CF5-969E-85D0-59AABDB64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10DF69-6075-B782-C914-C318313B1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B11BB1-E051-15F2-0FDC-7EA568222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6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5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CF7C0-1967-A52A-4214-D0F7F187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FCC8BB6-2D7B-02C9-CA22-687F1AB2D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FDA4E57-3A86-7568-1466-40BAB16A0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1AA4C6-9DAA-F908-3AA4-4560A49EB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7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58347-CF31-9471-42C7-8ABCD46AA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9C935E-8576-D874-3C86-738C596C3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AA2FF1-5E00-962A-8A26-625B8707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F39E1A-DBD4-8CDB-C247-14AEEA87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97BC95-D918-1A0C-E04C-9CB3857B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27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FFDB9-B278-3D74-3A91-6AD470BA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B279E2-8A6A-C489-35AC-88B2E253C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57B74E-5ACC-FE4E-066F-D3293261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D45EE1-FB06-17A0-016D-38DB603C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033500-7B57-F62D-EDF4-195A6E61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47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CCE0716-316E-39B1-D0A3-E00469159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A56D13-2679-0C2C-EA58-5D7574CB4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BDB720-C7CA-3CFD-058A-39E8CC8D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F3B18D-BE88-CF84-067B-22E82CD9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9EF0B8-4C87-A1FC-B01F-F8E74864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89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512B20-AEAB-ED4D-913E-F86A9F66D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996DA3-49B5-6648-983B-260306B2C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82" y="6001200"/>
            <a:ext cx="172686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71475"/>
            <a:ext cx="7559293" cy="554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098" y="371475"/>
            <a:ext cx="361581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9097" y="1627632"/>
            <a:ext cx="3616441" cy="4286151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199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41B15A-CE4E-9344-B74C-EF6B0A1BB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82" y="6001200"/>
            <a:ext cx="172686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240AA-30FB-2DF2-CA5B-B9529DE9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2B13E9-16E5-B421-9B8F-6142AC12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3D44BF-9582-921E-EC05-20B89F78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E0783E-0715-8E40-9D58-A895A850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DE8C7D-1EAC-7FCD-A349-AB6EB1A4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3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9949-E06F-2B2B-DAD7-70978199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85B4AF-66DB-B327-DFD1-8E86688E6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C5D2FF-10DC-7A45-C711-313F659F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551FE5-67E8-65A6-BE5F-14D06CC7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26B8AD-3F19-C829-A312-398A9BCE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5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FE01D-5454-992E-B03E-5A6AC146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16C892-7500-FE66-2BA7-969703770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BB7CCF-F238-CF76-AD69-21F0F12D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943D25-5491-1D85-9251-EECBC9BC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F9CC80-D16A-EB8C-92C4-25513352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6ABA61-5378-006A-95C4-858EBDD0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66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9881D-963B-591A-4D38-640DDAEA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10DF45-3094-0D9B-53E3-72CF6C61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9F05F8-80E4-AD62-6A6E-166EF8987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06A265D-EAD7-6E58-8597-EB0FF0A56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1447044-8957-B45A-673E-3E0DD8FE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62661A-568C-2987-9341-AD8E493E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4CFDE99-E0A7-5B4C-455F-02B05CD9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87FB78-9461-2E41-28FF-AA2F9621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92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B2081-063D-B333-B5A9-89983A8F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DB68DD-4F08-4EC5-433D-C52A56F3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08FA04-8674-ED55-75E3-F1484680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F760D9-FC30-6EF6-99AB-3DE0FCA4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67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368BB9-886D-A997-1360-D61DACD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C969B6-1054-07E9-10BD-25B98D2A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664392-02B2-F469-E451-75DDC46C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61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B426A-24BF-E58C-9413-586270F6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86720-06E4-49AA-EB64-54E697C9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8E8CE8-7E7D-DC8D-528C-C90B58E5A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AE4312-9FCF-7B2D-C559-A9955C4C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25C2B4-00E2-67B1-4F10-CE43C899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21FEE2-58C5-6AAF-96B9-3C896DF1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74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2C152-70CF-360C-AB61-D888F303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ACC452-9951-0EE0-45BD-3C6752CAF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9B4AE8-906D-F3EB-7871-E0C57298D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A91ACE-85C6-52EC-5797-D8073CD2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1931C-CA4B-CBEF-433A-E6AC7939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FAD08C-2214-EC19-0A28-4FA70959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30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7E2457-B4F9-5AB8-803B-56D9A28B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1C3C3A-4E81-CE55-A2CF-92E76A561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90C492-FB3E-3227-D5BF-B79BC2EA1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3A8A4-62E8-451E-9F2F-AF8A8F69C10A}" type="datetimeFigureOut">
              <a:rPr lang="nl-NL" smtClean="0"/>
              <a:t>27-3-2025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C7289B-53AD-11C3-9CBB-C88746416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A7AA7-DE25-464F-8DF4-AF4D1C611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A7D63-2F68-4B34-BDD0-42BE86A73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607EB-94B0-A155-AC49-C7AA621E6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AAF21-36DC-3B84-83AB-E2E2E78A7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60" y="457520"/>
            <a:ext cx="7557707" cy="1253291"/>
          </a:xfrm>
        </p:spPr>
        <p:txBody>
          <a:bodyPr/>
          <a:lstStyle/>
          <a:p>
            <a:r>
              <a:rPr lang="nl-NL" dirty="0"/>
              <a:t>Werkvorm: schoolboeken als historische bron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A393BE-467A-0371-525F-01B732D417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759" y="1084165"/>
            <a:ext cx="7168645" cy="4619357"/>
          </a:xfrm>
        </p:spPr>
        <p:txBody>
          <a:bodyPr/>
          <a:lstStyle/>
          <a:p>
            <a:r>
              <a:rPr lang="nl-NL" sz="2399" i="1" dirty="0"/>
              <a:t>Wat</a:t>
            </a:r>
            <a:r>
              <a:rPr lang="nl-NL" sz="2399" dirty="0"/>
              <a:t>	We gaan verschillende schoolboeken uit de twintigste eeuw vergelijken, die elk een ander perspectief op de Franse Revolutie kiezen.</a:t>
            </a:r>
          </a:p>
          <a:p>
            <a:endParaRPr lang="nl-NL" sz="2399" dirty="0"/>
          </a:p>
          <a:p>
            <a:r>
              <a:rPr lang="nl-NL" sz="2399" i="1" dirty="0"/>
              <a:t>Hoe </a:t>
            </a:r>
            <a:r>
              <a:rPr lang="nl-NL" sz="2399" dirty="0"/>
              <a:t>	Eerst individueel, vervolgens in groepjes van vier, tot slot klassikaal.</a:t>
            </a:r>
            <a:endParaRPr lang="nl-NL" sz="2399" i="1" dirty="0"/>
          </a:p>
          <a:p>
            <a:endParaRPr lang="nl-NL" sz="2399" dirty="0"/>
          </a:p>
          <a:p>
            <a:r>
              <a:rPr lang="nl-NL" sz="2399" i="1" dirty="0"/>
              <a:t>Waarom	      </a:t>
            </a:r>
            <a:r>
              <a:rPr lang="nl-NL" sz="2399" dirty="0"/>
              <a:t>We doen dit omdat geschiedenis geen exacte wetenschap is, er zijn meerdere verhalen mogelijk. </a:t>
            </a:r>
          </a:p>
        </p:txBody>
      </p:sp>
      <p:pic>
        <p:nvPicPr>
          <p:cNvPr id="2050" name="Picture 2" descr="The Secession debate in one picture | Additional Discussion on Secession">
            <a:extLst>
              <a:ext uri="{FF2B5EF4-FFF2-40B4-BE49-F238E27FC236}">
                <a16:creationId xmlns:a16="http://schemas.microsoft.com/office/drawing/2014/main" id="{94FBA0C2-90DD-2291-E845-E8C9B595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17" y="1389572"/>
            <a:ext cx="4663784" cy="40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7B6A503-E7E0-8A4E-77DA-AFAC4E8298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C5E1DB-43AD-595B-050C-11E5F27D7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Negatief perspectief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E330F3-81B7-60B3-88A3-227D7F544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37512" y="1286483"/>
            <a:ext cx="3616441" cy="4285035"/>
          </a:xfrm>
        </p:spPr>
        <p:txBody>
          <a:bodyPr/>
          <a:lstStyle/>
          <a:p>
            <a:r>
              <a:rPr lang="nl-NL" dirty="0"/>
              <a:t>Historici die de Franse Revolutie negatief waarderen leggen sterk de nadruk op het gebruik van geweld. </a:t>
            </a:r>
          </a:p>
          <a:p>
            <a:endParaRPr lang="nl-NL" dirty="0"/>
          </a:p>
          <a:p>
            <a:r>
              <a:rPr lang="nl-NL" dirty="0"/>
              <a:t>Zij zijn vaak </a:t>
            </a:r>
            <a:r>
              <a:rPr lang="nl-NL" i="1" dirty="0"/>
              <a:t>conservatief</a:t>
            </a:r>
            <a:r>
              <a:rPr lang="nl-NL" dirty="0"/>
              <a:t>, en vertellen een verhaal van het instorten van orde en tradities.</a:t>
            </a:r>
          </a:p>
        </p:txBody>
      </p:sp>
      <p:pic>
        <p:nvPicPr>
          <p:cNvPr id="3076" name="Picture 4" descr="Boudewijn Steur على X: &quot;Vandaag in 1793 werd de Franse koning Lodewijk XVI  terechtgesteld met de guillotine - het was de extreemste fase van de Franse  Revolutie. Het Place de la Concorde">
            <a:extLst>
              <a:ext uri="{FF2B5EF4-FFF2-40B4-BE49-F238E27FC236}">
                <a16:creationId xmlns:a16="http://schemas.microsoft.com/office/drawing/2014/main" id="{C82CC13E-ECE5-37F3-230B-C39DAC5A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8" y="372271"/>
            <a:ext cx="7557708" cy="55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8B4F6-69D3-5AA3-3A5E-B14E2084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45BCACFA-CA20-9DE8-306D-719740D6F0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32707" y="902730"/>
            <a:ext cx="7559293" cy="554086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F3FCD4-9DFE-5B19-737D-6887C1272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690" y="362870"/>
            <a:ext cx="3615819" cy="1079719"/>
          </a:xfrm>
        </p:spPr>
        <p:txBody>
          <a:bodyPr/>
          <a:lstStyle/>
          <a:p>
            <a:r>
              <a:rPr lang="nl-NL" dirty="0"/>
              <a:t>Liberaal perspectief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9FA0B9-291D-B9A0-9B54-31EA17273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82" y="1208530"/>
            <a:ext cx="3807427" cy="4900479"/>
          </a:xfrm>
        </p:spPr>
        <p:txBody>
          <a:bodyPr>
            <a:normAutofit lnSpcReduction="10000"/>
          </a:bodyPr>
          <a:lstStyle/>
          <a:p>
            <a:r>
              <a:rPr lang="nl-NL" sz="2099" dirty="0"/>
              <a:t>Liberalen hebben een sterk </a:t>
            </a:r>
            <a:r>
              <a:rPr lang="nl-NL" sz="2099" i="1" dirty="0"/>
              <a:t>vooruitgangsgeloof, </a:t>
            </a:r>
            <a:r>
              <a:rPr lang="nl-NL" sz="2099" dirty="0"/>
              <a:t>zij zien zich daarom als erfgenamen van de Verlichting</a:t>
            </a:r>
            <a:r>
              <a:rPr lang="nl-NL" sz="2099" i="1" dirty="0"/>
              <a:t>.</a:t>
            </a:r>
          </a:p>
          <a:p>
            <a:endParaRPr lang="nl-NL" sz="2099" i="1" dirty="0"/>
          </a:p>
          <a:p>
            <a:r>
              <a:rPr lang="nl-NL" sz="2099" dirty="0"/>
              <a:t>Een liberaal perspectief op de Franse Revolutie distantieert zich van de Terreur. </a:t>
            </a:r>
          </a:p>
          <a:p>
            <a:endParaRPr lang="nl-NL" sz="2099" dirty="0"/>
          </a:p>
          <a:p>
            <a:r>
              <a:rPr lang="nl-NL" sz="2099" dirty="0"/>
              <a:t>In plaats daarvan leggen zij het accent op de politiek-bestuurlijke gevolgen, zoals het ontstaan van grondwetten.</a:t>
            </a:r>
          </a:p>
        </p:txBody>
      </p:sp>
      <p:pic>
        <p:nvPicPr>
          <p:cNvPr id="1026" name="Picture 2" descr="Franse Revolutie: Het grote overzicht | historianet.nl">
            <a:extLst>
              <a:ext uri="{FF2B5EF4-FFF2-40B4-BE49-F238E27FC236}">
                <a16:creationId xmlns:a16="http://schemas.microsoft.com/office/drawing/2014/main" id="{2451B07D-B0B9-7623-6C6F-55157A00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79" y="1071034"/>
            <a:ext cx="7559293" cy="50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EDD6-6BC6-C503-DE17-2387AB336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0C3351F6-1F2B-A33F-CEEC-45B3DB8DAB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826A41-0107-8D19-8686-85E4120F75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Marxistisch perspectief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A1777F-9B26-E35F-14D0-E8A5FFE320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39098" y="1628102"/>
            <a:ext cx="3807198" cy="428503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Marxisten zien de geschiedenis als de uitkomst van de klassenstrijd. Soms zijn er revoluties, dan neemt een onderdrukte klasse de macht over. </a:t>
            </a:r>
          </a:p>
          <a:p>
            <a:endParaRPr lang="nl-NL" dirty="0"/>
          </a:p>
          <a:p>
            <a:r>
              <a:rPr lang="nl-NL" dirty="0"/>
              <a:t>De Franse Revolutie wordt gezien als een burgerlijke revolutie. Vooral </a:t>
            </a:r>
            <a:r>
              <a:rPr lang="nl-NL" i="1" dirty="0" err="1"/>
              <a:t>sociaal-economische</a:t>
            </a:r>
            <a:r>
              <a:rPr lang="nl-NL" i="1" dirty="0"/>
              <a:t> oorzaken </a:t>
            </a:r>
            <a:r>
              <a:rPr lang="nl-NL" dirty="0"/>
              <a:t>zijn daarbij van belang, zoals armoede. </a:t>
            </a:r>
          </a:p>
        </p:txBody>
      </p:sp>
      <p:pic>
        <p:nvPicPr>
          <p:cNvPr id="4102" name="Picture 6" descr="Franse Revolutie: Cartoon over de drie standen">
            <a:extLst>
              <a:ext uri="{FF2B5EF4-FFF2-40B4-BE49-F238E27FC236}">
                <a16:creationId xmlns:a16="http://schemas.microsoft.com/office/drawing/2014/main" id="{466EAEB8-9726-F443-E3B5-999425B0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7" y="268251"/>
            <a:ext cx="7212746" cy="57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A78E6-048B-87F2-9C90-D6F83F8B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7A0A11-C2A1-B21D-A67F-DE99FA391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690" y="362870"/>
            <a:ext cx="3615819" cy="1079719"/>
          </a:xfrm>
        </p:spPr>
        <p:txBody>
          <a:bodyPr/>
          <a:lstStyle/>
          <a:p>
            <a:r>
              <a:rPr lang="nl-NL" dirty="0"/>
              <a:t>Atlantisch perspectief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992F0F-7350-BB3F-4714-A93707E4E8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642" y="752954"/>
            <a:ext cx="2890003" cy="4900479"/>
          </a:xfrm>
        </p:spPr>
        <p:txBody>
          <a:bodyPr/>
          <a:lstStyle/>
          <a:p>
            <a:r>
              <a:rPr lang="nl-NL" sz="2099" dirty="0"/>
              <a:t>Tot slot zijn er geschiedkundigen die de Franse Revolutie bestuderen in een internationale context.</a:t>
            </a:r>
          </a:p>
          <a:p>
            <a:endParaRPr lang="nl-NL" sz="2099" dirty="0"/>
          </a:p>
          <a:p>
            <a:r>
              <a:rPr lang="nl-NL" sz="2099" dirty="0"/>
              <a:t>Specifiek worden de Amerikaanse Onafhankelijkheidsoorlog en de Franse Revolutie met elkaar vergeleken. 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973E9A54-E68F-E881-E7D8-F3EA4D43123A}"/>
              </a:ext>
            </a:extLst>
          </p:cNvPr>
          <p:cNvGrpSpPr/>
          <p:nvPr/>
        </p:nvGrpSpPr>
        <p:grpSpPr>
          <a:xfrm>
            <a:off x="5877477" y="363700"/>
            <a:ext cx="5245760" cy="5678986"/>
            <a:chOff x="6031999" y="124532"/>
            <a:chExt cx="5247126" cy="5680465"/>
          </a:xfrm>
        </p:grpSpPr>
        <p:pic>
          <p:nvPicPr>
            <p:cNvPr id="4098" name="Picture 2" descr="Map Of The World 1800 Stockvectorkunst en meer beelden van Wereldkaart -  Wereldkaart, Oud, Ouderwets - iStock">
              <a:extLst>
                <a:ext uri="{FF2B5EF4-FFF2-40B4-BE49-F238E27FC236}">
                  <a16:creationId xmlns:a16="http://schemas.microsoft.com/office/drawing/2014/main" id="{7D3C8022-DC49-C247-EE31-CE1F3EBC51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70"/>
            <a:stretch/>
          </p:blipFill>
          <p:spPr bwMode="auto">
            <a:xfrm>
              <a:off x="6031999" y="124532"/>
              <a:ext cx="5247126" cy="5680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1F3B845F-46E2-98AC-C1E5-9404D54F83F2}"/>
                </a:ext>
              </a:extLst>
            </p:cNvPr>
            <p:cNvGrpSpPr/>
            <p:nvPr/>
          </p:nvGrpSpPr>
          <p:grpSpPr>
            <a:xfrm>
              <a:off x="8399859" y="1865148"/>
              <a:ext cx="1928385" cy="1337987"/>
              <a:chOff x="8399859" y="1865148"/>
              <a:chExt cx="1928385" cy="1337987"/>
            </a:xfrm>
          </p:grpSpPr>
          <p:cxnSp>
            <p:nvCxnSpPr>
              <p:cNvPr id="14" name="Rechte verbindingslijn met pijl 13">
                <a:extLst>
                  <a:ext uri="{FF2B5EF4-FFF2-40B4-BE49-F238E27FC236}">
                    <a16:creationId xmlns:a16="http://schemas.microsoft.com/office/drawing/2014/main" id="{8DAFD90D-D624-AEC3-B02A-39D2417AFF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35196" y="2726393"/>
                <a:ext cx="1" cy="476742"/>
              </a:xfrm>
              <a:prstGeom prst="straightConnector1">
                <a:avLst/>
              </a:prstGeom>
              <a:ln w="762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met pijl 15">
                <a:extLst>
                  <a:ext uri="{FF2B5EF4-FFF2-40B4-BE49-F238E27FC236}">
                    <a16:creationId xmlns:a16="http://schemas.microsoft.com/office/drawing/2014/main" id="{89D6498F-076A-F50F-9FA2-1702AE270A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9859" y="2341890"/>
                <a:ext cx="1" cy="476742"/>
              </a:xfrm>
              <a:prstGeom prst="straightConnector1">
                <a:avLst/>
              </a:prstGeom>
              <a:ln w="762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met pijl 16">
                <a:extLst>
                  <a:ext uri="{FF2B5EF4-FFF2-40B4-BE49-F238E27FC236}">
                    <a16:creationId xmlns:a16="http://schemas.microsoft.com/office/drawing/2014/main" id="{256A83E4-2E27-F708-8115-2FF3AF7DD4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87891" y="2051286"/>
                <a:ext cx="1" cy="476742"/>
              </a:xfrm>
              <a:prstGeom prst="straightConnector1">
                <a:avLst/>
              </a:prstGeom>
              <a:ln w="762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met pijl 19">
                <a:extLst>
                  <a:ext uri="{FF2B5EF4-FFF2-40B4-BE49-F238E27FC236}">
                    <a16:creationId xmlns:a16="http://schemas.microsoft.com/office/drawing/2014/main" id="{25695C6B-9784-81ED-D51B-03FEE29CC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28243" y="1865148"/>
                <a:ext cx="1" cy="476742"/>
              </a:xfrm>
              <a:prstGeom prst="straightConnector1">
                <a:avLst/>
              </a:prstGeom>
              <a:ln w="762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54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B56ED-B975-6478-E7AC-00A94737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60" y="457520"/>
            <a:ext cx="7557707" cy="1253291"/>
          </a:xfrm>
        </p:spPr>
        <p:txBody>
          <a:bodyPr/>
          <a:lstStyle/>
          <a:p>
            <a:r>
              <a:rPr lang="nl-NL" dirty="0"/>
              <a:t>Werkvorm: schoolboeken als historische bron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DEAE4-F0E0-E744-E55C-E367F3CD3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759" y="1084165"/>
            <a:ext cx="11157966" cy="4619357"/>
          </a:xfrm>
        </p:spPr>
        <p:txBody>
          <a:bodyPr/>
          <a:lstStyle/>
          <a:p>
            <a:r>
              <a:rPr lang="nl-NL" sz="2799" dirty="0"/>
              <a:t>Neem 5 minuten om de bron te lezen en de vragen te beantwoorden in het vergelijkend schema.</a:t>
            </a:r>
          </a:p>
          <a:p>
            <a:r>
              <a:rPr lang="nl-NL" sz="2799" dirty="0"/>
              <a:t>Werk in viertallen, vul het schema volledig in. Leg elkaar uit welk perspectief bij de bron hoort en waar je dat aan herkent.</a:t>
            </a:r>
          </a:p>
          <a:p>
            <a:r>
              <a:rPr lang="nl-NL" sz="2799" dirty="0"/>
              <a:t>We wisselen de antwoorden klassikaal uit. </a:t>
            </a:r>
          </a:p>
        </p:txBody>
      </p:sp>
    </p:spTree>
    <p:extLst>
      <p:ext uri="{BB962C8B-B14F-4D97-AF65-F5344CB8AC3E}">
        <p14:creationId xmlns:p14="http://schemas.microsoft.com/office/powerpoint/2010/main" val="32785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51A8D-2A33-585A-6B30-B7590CA78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B3415-ED78-67A3-9608-36F3D5DB0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60" y="457520"/>
            <a:ext cx="7557707" cy="1253291"/>
          </a:xfrm>
        </p:spPr>
        <p:txBody>
          <a:bodyPr/>
          <a:lstStyle/>
          <a:p>
            <a:r>
              <a:rPr lang="nl-NL" dirty="0"/>
              <a:t>Reflectievraag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49D1F4-1620-4781-5D34-05745B49C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759" y="1084165"/>
            <a:ext cx="11157966" cy="4619357"/>
          </a:xfrm>
        </p:spPr>
        <p:txBody>
          <a:bodyPr/>
          <a:lstStyle/>
          <a:p>
            <a:r>
              <a:rPr lang="nl-NL" sz="2799" dirty="0"/>
              <a:t>In hoeverre maakt het uit welk boek je gebruikt om te leren over de Franse Revolutie?</a:t>
            </a:r>
          </a:p>
          <a:p>
            <a:endParaRPr lang="nl-NL" sz="2799" dirty="0"/>
          </a:p>
          <a:p>
            <a:r>
              <a:rPr lang="nl-NL" sz="2799" dirty="0"/>
              <a:t>Welk perspectief op de Franse Revolutie staat in het handboek dat jullie op school gebruiken?</a:t>
            </a:r>
          </a:p>
          <a:p>
            <a:r>
              <a:rPr lang="nl-NL" sz="2799" dirty="0"/>
              <a:t>Zie eventueel het kenmerkend aspect: “De democratische revoluties in westerse landen met als gevolg discussies over grondwetten, grondrechten en staatsburgerschap”</a:t>
            </a:r>
          </a:p>
        </p:txBody>
      </p:sp>
    </p:spTree>
    <p:extLst>
      <p:ext uri="{BB962C8B-B14F-4D97-AF65-F5344CB8AC3E}">
        <p14:creationId xmlns:p14="http://schemas.microsoft.com/office/powerpoint/2010/main" val="37948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348</Words>
  <Application>Microsoft Office PowerPoint</Application>
  <PresentationFormat>Breedbeeld</PresentationFormat>
  <Paragraphs>40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Open Sans</vt:lpstr>
      <vt:lpstr>Open Sans Light</vt:lpstr>
      <vt:lpstr>Kantoorthema</vt:lpstr>
      <vt:lpstr>Werkvorm: schoolboeken als historische bron</vt:lpstr>
      <vt:lpstr>Negatief perspectief</vt:lpstr>
      <vt:lpstr>Liberaal perspectief</vt:lpstr>
      <vt:lpstr>Marxistisch perspectief</vt:lpstr>
      <vt:lpstr>Atlantisch perspectief</vt:lpstr>
      <vt:lpstr>Werkvorm: schoolboeken als historische bron</vt:lpstr>
      <vt:lpstr>Reflectievraag</vt:lpstr>
    </vt:vector>
  </TitlesOfParts>
  <Company>Frencken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Floris Boudens</dc:creator>
  <cp:lastModifiedBy>Floris Boudens</cp:lastModifiedBy>
  <cp:revision>1</cp:revision>
  <dcterms:created xsi:type="dcterms:W3CDTF">2025-03-27T12:32:00Z</dcterms:created>
  <dcterms:modified xsi:type="dcterms:W3CDTF">2025-03-27T12:33:39Z</dcterms:modified>
</cp:coreProperties>
</file>