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60" r:id="rId3"/>
    <p:sldId id="261" r:id="rId4"/>
    <p:sldId id="258" r:id="rId5"/>
    <p:sldId id="262" r:id="rId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9"/>
  </p:normalViewPr>
  <p:slideViewPr>
    <p:cSldViewPr snapToGrid="0">
      <p:cViewPr varScale="1">
        <p:scale>
          <a:sx n="96" d="100"/>
          <a:sy n="96" d="100"/>
        </p:scale>
        <p:origin x="106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144631-AC2D-317C-CA37-A7A0902945A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C8278ADC-263C-1E93-9B56-EF2F031844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5383A63-46C5-31F1-36FB-268124AFDDCF}"/>
              </a:ext>
            </a:extLst>
          </p:cNvPr>
          <p:cNvSpPr>
            <a:spLocks noGrp="1"/>
          </p:cNvSpPr>
          <p:nvPr>
            <p:ph type="dt" sz="half" idx="10"/>
          </p:nvPr>
        </p:nvSpPr>
        <p:spPr/>
        <p:txBody>
          <a:bodyPr/>
          <a:lstStyle/>
          <a:p>
            <a:fld id="{13A892BF-F51D-E74C-9073-187787C06315}" type="datetimeFigureOut">
              <a:rPr lang="nl-NL" smtClean="0"/>
              <a:t>11-03-2025</a:t>
            </a:fld>
            <a:endParaRPr lang="nl-NL"/>
          </a:p>
        </p:txBody>
      </p:sp>
      <p:sp>
        <p:nvSpPr>
          <p:cNvPr id="5" name="Tijdelijke aanduiding voor voettekst 4">
            <a:extLst>
              <a:ext uri="{FF2B5EF4-FFF2-40B4-BE49-F238E27FC236}">
                <a16:creationId xmlns:a16="http://schemas.microsoft.com/office/drawing/2014/main" id="{69E5FBFE-A0B0-9E80-84A8-04BA13FBDEB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972A2B7-8BFD-0CD4-2C2F-F5420E438642}"/>
              </a:ext>
            </a:extLst>
          </p:cNvPr>
          <p:cNvSpPr>
            <a:spLocks noGrp="1"/>
          </p:cNvSpPr>
          <p:nvPr>
            <p:ph type="sldNum" sz="quarter" idx="12"/>
          </p:nvPr>
        </p:nvSpPr>
        <p:spPr/>
        <p:txBody>
          <a:bodyPr/>
          <a:lstStyle/>
          <a:p>
            <a:fld id="{3128AC7D-1643-0642-83BB-513F3BF5B78A}" type="slidenum">
              <a:rPr lang="nl-NL" smtClean="0"/>
              <a:t>‹nr.›</a:t>
            </a:fld>
            <a:endParaRPr lang="nl-NL"/>
          </a:p>
        </p:txBody>
      </p:sp>
    </p:spTree>
    <p:extLst>
      <p:ext uri="{BB962C8B-B14F-4D97-AF65-F5344CB8AC3E}">
        <p14:creationId xmlns:p14="http://schemas.microsoft.com/office/powerpoint/2010/main" val="3997727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372D6D-F3CC-7EAC-4E97-95AFE3D92D13}"/>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39F9093-7B42-EA2A-4B4B-B99316359D9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0BB1801-74DA-AED7-D693-CAFDE2050E35}"/>
              </a:ext>
            </a:extLst>
          </p:cNvPr>
          <p:cNvSpPr>
            <a:spLocks noGrp="1"/>
          </p:cNvSpPr>
          <p:nvPr>
            <p:ph type="dt" sz="half" idx="10"/>
          </p:nvPr>
        </p:nvSpPr>
        <p:spPr/>
        <p:txBody>
          <a:bodyPr/>
          <a:lstStyle/>
          <a:p>
            <a:fld id="{13A892BF-F51D-E74C-9073-187787C06315}" type="datetimeFigureOut">
              <a:rPr lang="nl-NL" smtClean="0"/>
              <a:t>11-03-2025</a:t>
            </a:fld>
            <a:endParaRPr lang="nl-NL"/>
          </a:p>
        </p:txBody>
      </p:sp>
      <p:sp>
        <p:nvSpPr>
          <p:cNvPr id="5" name="Tijdelijke aanduiding voor voettekst 4">
            <a:extLst>
              <a:ext uri="{FF2B5EF4-FFF2-40B4-BE49-F238E27FC236}">
                <a16:creationId xmlns:a16="http://schemas.microsoft.com/office/drawing/2014/main" id="{91D8E9C6-D28E-6486-46DD-A321FE06F52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A026F3B-4BC1-FA84-6A2F-42424693CCE1}"/>
              </a:ext>
            </a:extLst>
          </p:cNvPr>
          <p:cNvSpPr>
            <a:spLocks noGrp="1"/>
          </p:cNvSpPr>
          <p:nvPr>
            <p:ph type="sldNum" sz="quarter" idx="12"/>
          </p:nvPr>
        </p:nvSpPr>
        <p:spPr/>
        <p:txBody>
          <a:bodyPr/>
          <a:lstStyle/>
          <a:p>
            <a:fld id="{3128AC7D-1643-0642-83BB-513F3BF5B78A}" type="slidenum">
              <a:rPr lang="nl-NL" smtClean="0"/>
              <a:t>‹nr.›</a:t>
            </a:fld>
            <a:endParaRPr lang="nl-NL"/>
          </a:p>
        </p:txBody>
      </p:sp>
    </p:spTree>
    <p:extLst>
      <p:ext uri="{BB962C8B-B14F-4D97-AF65-F5344CB8AC3E}">
        <p14:creationId xmlns:p14="http://schemas.microsoft.com/office/powerpoint/2010/main" val="2888466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11733C5-1BC9-7AE3-7E9C-E27889E60CFD}"/>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9FF9B29B-515C-D1C7-CA45-EC5FFC7FDE51}"/>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242A6F8-A342-2585-E902-60D92DA851D7}"/>
              </a:ext>
            </a:extLst>
          </p:cNvPr>
          <p:cNvSpPr>
            <a:spLocks noGrp="1"/>
          </p:cNvSpPr>
          <p:nvPr>
            <p:ph type="dt" sz="half" idx="10"/>
          </p:nvPr>
        </p:nvSpPr>
        <p:spPr/>
        <p:txBody>
          <a:bodyPr/>
          <a:lstStyle/>
          <a:p>
            <a:fld id="{13A892BF-F51D-E74C-9073-187787C06315}" type="datetimeFigureOut">
              <a:rPr lang="nl-NL" smtClean="0"/>
              <a:t>11-03-2025</a:t>
            </a:fld>
            <a:endParaRPr lang="nl-NL"/>
          </a:p>
        </p:txBody>
      </p:sp>
      <p:sp>
        <p:nvSpPr>
          <p:cNvPr id="5" name="Tijdelijke aanduiding voor voettekst 4">
            <a:extLst>
              <a:ext uri="{FF2B5EF4-FFF2-40B4-BE49-F238E27FC236}">
                <a16:creationId xmlns:a16="http://schemas.microsoft.com/office/drawing/2014/main" id="{68B66799-20E5-7B34-66BF-992C4152115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39A8FDE-2C05-FE77-AA70-FE86805BC3DE}"/>
              </a:ext>
            </a:extLst>
          </p:cNvPr>
          <p:cNvSpPr>
            <a:spLocks noGrp="1"/>
          </p:cNvSpPr>
          <p:nvPr>
            <p:ph type="sldNum" sz="quarter" idx="12"/>
          </p:nvPr>
        </p:nvSpPr>
        <p:spPr/>
        <p:txBody>
          <a:bodyPr/>
          <a:lstStyle/>
          <a:p>
            <a:fld id="{3128AC7D-1643-0642-83BB-513F3BF5B78A}" type="slidenum">
              <a:rPr lang="nl-NL" smtClean="0"/>
              <a:t>‹nr.›</a:t>
            </a:fld>
            <a:endParaRPr lang="nl-NL"/>
          </a:p>
        </p:txBody>
      </p:sp>
    </p:spTree>
    <p:extLst>
      <p:ext uri="{BB962C8B-B14F-4D97-AF65-F5344CB8AC3E}">
        <p14:creationId xmlns:p14="http://schemas.microsoft.com/office/powerpoint/2010/main" val="3414645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2E8196-9872-613B-4452-3052285EDF1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A1D68FE-BEEA-467C-49A9-05CFE4B2BBB4}"/>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F3B95DC-FA4B-442E-72A8-6FD34B2FE91F}"/>
              </a:ext>
            </a:extLst>
          </p:cNvPr>
          <p:cNvSpPr>
            <a:spLocks noGrp="1"/>
          </p:cNvSpPr>
          <p:nvPr>
            <p:ph type="dt" sz="half" idx="10"/>
          </p:nvPr>
        </p:nvSpPr>
        <p:spPr/>
        <p:txBody>
          <a:bodyPr/>
          <a:lstStyle/>
          <a:p>
            <a:fld id="{13A892BF-F51D-E74C-9073-187787C06315}" type="datetimeFigureOut">
              <a:rPr lang="nl-NL" smtClean="0"/>
              <a:t>11-03-2025</a:t>
            </a:fld>
            <a:endParaRPr lang="nl-NL"/>
          </a:p>
        </p:txBody>
      </p:sp>
      <p:sp>
        <p:nvSpPr>
          <p:cNvPr id="5" name="Tijdelijke aanduiding voor voettekst 4">
            <a:extLst>
              <a:ext uri="{FF2B5EF4-FFF2-40B4-BE49-F238E27FC236}">
                <a16:creationId xmlns:a16="http://schemas.microsoft.com/office/drawing/2014/main" id="{12C1FCB4-4380-3EF6-4F2A-EF46DEFD848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20870B9-12F9-901C-B54E-6F4378839052}"/>
              </a:ext>
            </a:extLst>
          </p:cNvPr>
          <p:cNvSpPr>
            <a:spLocks noGrp="1"/>
          </p:cNvSpPr>
          <p:nvPr>
            <p:ph type="sldNum" sz="quarter" idx="12"/>
          </p:nvPr>
        </p:nvSpPr>
        <p:spPr/>
        <p:txBody>
          <a:bodyPr/>
          <a:lstStyle/>
          <a:p>
            <a:fld id="{3128AC7D-1643-0642-83BB-513F3BF5B78A}" type="slidenum">
              <a:rPr lang="nl-NL" smtClean="0"/>
              <a:t>‹nr.›</a:t>
            </a:fld>
            <a:endParaRPr lang="nl-NL"/>
          </a:p>
        </p:txBody>
      </p:sp>
    </p:spTree>
    <p:extLst>
      <p:ext uri="{BB962C8B-B14F-4D97-AF65-F5344CB8AC3E}">
        <p14:creationId xmlns:p14="http://schemas.microsoft.com/office/powerpoint/2010/main" val="2513740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E2C39E-E039-A515-A020-9041BF0FA7B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B617129-565F-7ADF-6C35-D9D1F928689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D8CACCF-7878-1975-2511-72771EB6F819}"/>
              </a:ext>
            </a:extLst>
          </p:cNvPr>
          <p:cNvSpPr>
            <a:spLocks noGrp="1"/>
          </p:cNvSpPr>
          <p:nvPr>
            <p:ph type="dt" sz="half" idx="10"/>
          </p:nvPr>
        </p:nvSpPr>
        <p:spPr/>
        <p:txBody>
          <a:bodyPr/>
          <a:lstStyle/>
          <a:p>
            <a:fld id="{13A892BF-F51D-E74C-9073-187787C06315}" type="datetimeFigureOut">
              <a:rPr lang="nl-NL" smtClean="0"/>
              <a:t>11-03-2025</a:t>
            </a:fld>
            <a:endParaRPr lang="nl-NL"/>
          </a:p>
        </p:txBody>
      </p:sp>
      <p:sp>
        <p:nvSpPr>
          <p:cNvPr id="5" name="Tijdelijke aanduiding voor voettekst 4">
            <a:extLst>
              <a:ext uri="{FF2B5EF4-FFF2-40B4-BE49-F238E27FC236}">
                <a16:creationId xmlns:a16="http://schemas.microsoft.com/office/drawing/2014/main" id="{4D92CFFD-DA66-0685-81D2-D8ABE2A80E3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D335427-BA92-A5E6-19A4-B74AC32733AE}"/>
              </a:ext>
            </a:extLst>
          </p:cNvPr>
          <p:cNvSpPr>
            <a:spLocks noGrp="1"/>
          </p:cNvSpPr>
          <p:nvPr>
            <p:ph type="sldNum" sz="quarter" idx="12"/>
          </p:nvPr>
        </p:nvSpPr>
        <p:spPr/>
        <p:txBody>
          <a:bodyPr/>
          <a:lstStyle/>
          <a:p>
            <a:fld id="{3128AC7D-1643-0642-83BB-513F3BF5B78A}" type="slidenum">
              <a:rPr lang="nl-NL" smtClean="0"/>
              <a:t>‹nr.›</a:t>
            </a:fld>
            <a:endParaRPr lang="nl-NL"/>
          </a:p>
        </p:txBody>
      </p:sp>
    </p:spTree>
    <p:extLst>
      <p:ext uri="{BB962C8B-B14F-4D97-AF65-F5344CB8AC3E}">
        <p14:creationId xmlns:p14="http://schemas.microsoft.com/office/powerpoint/2010/main" val="3735914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21621D-F2C8-2FC6-439F-0C4E2A9C4AE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BBE68B3-317C-2811-54B1-25C9938BF32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64D64FC0-D8CE-2AFA-FB3C-34E47B72C85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4B6657A-69E3-06DA-FF3F-75CA243EFA24}"/>
              </a:ext>
            </a:extLst>
          </p:cNvPr>
          <p:cNvSpPr>
            <a:spLocks noGrp="1"/>
          </p:cNvSpPr>
          <p:nvPr>
            <p:ph type="dt" sz="half" idx="10"/>
          </p:nvPr>
        </p:nvSpPr>
        <p:spPr/>
        <p:txBody>
          <a:bodyPr/>
          <a:lstStyle/>
          <a:p>
            <a:fld id="{13A892BF-F51D-E74C-9073-187787C06315}" type="datetimeFigureOut">
              <a:rPr lang="nl-NL" smtClean="0"/>
              <a:t>11-03-2025</a:t>
            </a:fld>
            <a:endParaRPr lang="nl-NL"/>
          </a:p>
        </p:txBody>
      </p:sp>
      <p:sp>
        <p:nvSpPr>
          <p:cNvPr id="6" name="Tijdelijke aanduiding voor voettekst 5">
            <a:extLst>
              <a:ext uri="{FF2B5EF4-FFF2-40B4-BE49-F238E27FC236}">
                <a16:creationId xmlns:a16="http://schemas.microsoft.com/office/drawing/2014/main" id="{3C43C773-F893-5A69-BC69-069FD999571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47F4D68-B583-5B54-7B56-E4FFC5849579}"/>
              </a:ext>
            </a:extLst>
          </p:cNvPr>
          <p:cNvSpPr>
            <a:spLocks noGrp="1"/>
          </p:cNvSpPr>
          <p:nvPr>
            <p:ph type="sldNum" sz="quarter" idx="12"/>
          </p:nvPr>
        </p:nvSpPr>
        <p:spPr/>
        <p:txBody>
          <a:bodyPr/>
          <a:lstStyle/>
          <a:p>
            <a:fld id="{3128AC7D-1643-0642-83BB-513F3BF5B78A}" type="slidenum">
              <a:rPr lang="nl-NL" smtClean="0"/>
              <a:t>‹nr.›</a:t>
            </a:fld>
            <a:endParaRPr lang="nl-NL"/>
          </a:p>
        </p:txBody>
      </p:sp>
    </p:spTree>
    <p:extLst>
      <p:ext uri="{BB962C8B-B14F-4D97-AF65-F5344CB8AC3E}">
        <p14:creationId xmlns:p14="http://schemas.microsoft.com/office/powerpoint/2010/main" val="4170159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5B5230-1AA5-F189-5101-45771262F43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71701F48-7B8B-7079-F032-6918D69B83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781B8893-AAEF-DE22-C182-321A89586B6D}"/>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F9833410-BD17-4355-1E1C-AD9BE8BFE3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47BC382-7B82-9252-EDC2-3A570D579029}"/>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44527E5-A3FD-382C-2257-86C61CE8AB40}"/>
              </a:ext>
            </a:extLst>
          </p:cNvPr>
          <p:cNvSpPr>
            <a:spLocks noGrp="1"/>
          </p:cNvSpPr>
          <p:nvPr>
            <p:ph type="dt" sz="half" idx="10"/>
          </p:nvPr>
        </p:nvSpPr>
        <p:spPr/>
        <p:txBody>
          <a:bodyPr/>
          <a:lstStyle/>
          <a:p>
            <a:fld id="{13A892BF-F51D-E74C-9073-187787C06315}" type="datetimeFigureOut">
              <a:rPr lang="nl-NL" smtClean="0"/>
              <a:t>11-03-2025</a:t>
            </a:fld>
            <a:endParaRPr lang="nl-NL"/>
          </a:p>
        </p:txBody>
      </p:sp>
      <p:sp>
        <p:nvSpPr>
          <p:cNvPr id="8" name="Tijdelijke aanduiding voor voettekst 7">
            <a:extLst>
              <a:ext uri="{FF2B5EF4-FFF2-40B4-BE49-F238E27FC236}">
                <a16:creationId xmlns:a16="http://schemas.microsoft.com/office/drawing/2014/main" id="{77340B30-E3BB-812C-032C-670BF3939045}"/>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05B2F2E-44BF-657C-EC48-05C0C60767D2}"/>
              </a:ext>
            </a:extLst>
          </p:cNvPr>
          <p:cNvSpPr>
            <a:spLocks noGrp="1"/>
          </p:cNvSpPr>
          <p:nvPr>
            <p:ph type="sldNum" sz="quarter" idx="12"/>
          </p:nvPr>
        </p:nvSpPr>
        <p:spPr/>
        <p:txBody>
          <a:bodyPr/>
          <a:lstStyle/>
          <a:p>
            <a:fld id="{3128AC7D-1643-0642-83BB-513F3BF5B78A}" type="slidenum">
              <a:rPr lang="nl-NL" smtClean="0"/>
              <a:t>‹nr.›</a:t>
            </a:fld>
            <a:endParaRPr lang="nl-NL"/>
          </a:p>
        </p:txBody>
      </p:sp>
    </p:spTree>
    <p:extLst>
      <p:ext uri="{BB962C8B-B14F-4D97-AF65-F5344CB8AC3E}">
        <p14:creationId xmlns:p14="http://schemas.microsoft.com/office/powerpoint/2010/main" val="1896549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A93E1B-5441-9F81-5DC4-ACC8D4D92F4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1C88F926-F651-C680-3258-9ABA4D6C8C42}"/>
              </a:ext>
            </a:extLst>
          </p:cNvPr>
          <p:cNvSpPr>
            <a:spLocks noGrp="1"/>
          </p:cNvSpPr>
          <p:nvPr>
            <p:ph type="dt" sz="half" idx="10"/>
          </p:nvPr>
        </p:nvSpPr>
        <p:spPr/>
        <p:txBody>
          <a:bodyPr/>
          <a:lstStyle/>
          <a:p>
            <a:fld id="{13A892BF-F51D-E74C-9073-187787C06315}" type="datetimeFigureOut">
              <a:rPr lang="nl-NL" smtClean="0"/>
              <a:t>11-03-2025</a:t>
            </a:fld>
            <a:endParaRPr lang="nl-NL"/>
          </a:p>
        </p:txBody>
      </p:sp>
      <p:sp>
        <p:nvSpPr>
          <p:cNvPr id="4" name="Tijdelijke aanduiding voor voettekst 3">
            <a:extLst>
              <a:ext uri="{FF2B5EF4-FFF2-40B4-BE49-F238E27FC236}">
                <a16:creationId xmlns:a16="http://schemas.microsoft.com/office/drawing/2014/main" id="{271FAFB2-471F-1ECE-8AEB-7B65451061A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79F485FB-3093-1CAF-6076-1CEE74266908}"/>
              </a:ext>
            </a:extLst>
          </p:cNvPr>
          <p:cNvSpPr>
            <a:spLocks noGrp="1"/>
          </p:cNvSpPr>
          <p:nvPr>
            <p:ph type="sldNum" sz="quarter" idx="12"/>
          </p:nvPr>
        </p:nvSpPr>
        <p:spPr/>
        <p:txBody>
          <a:bodyPr/>
          <a:lstStyle/>
          <a:p>
            <a:fld id="{3128AC7D-1643-0642-83BB-513F3BF5B78A}" type="slidenum">
              <a:rPr lang="nl-NL" smtClean="0"/>
              <a:t>‹nr.›</a:t>
            </a:fld>
            <a:endParaRPr lang="nl-NL"/>
          </a:p>
        </p:txBody>
      </p:sp>
    </p:spTree>
    <p:extLst>
      <p:ext uri="{BB962C8B-B14F-4D97-AF65-F5344CB8AC3E}">
        <p14:creationId xmlns:p14="http://schemas.microsoft.com/office/powerpoint/2010/main" val="2632028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07A1832-6B37-EF09-7F1D-F0A6E89C66FF}"/>
              </a:ext>
            </a:extLst>
          </p:cNvPr>
          <p:cNvSpPr>
            <a:spLocks noGrp="1"/>
          </p:cNvSpPr>
          <p:nvPr>
            <p:ph type="dt" sz="half" idx="10"/>
          </p:nvPr>
        </p:nvSpPr>
        <p:spPr/>
        <p:txBody>
          <a:bodyPr/>
          <a:lstStyle/>
          <a:p>
            <a:fld id="{13A892BF-F51D-E74C-9073-187787C06315}" type="datetimeFigureOut">
              <a:rPr lang="nl-NL" smtClean="0"/>
              <a:t>11-03-2025</a:t>
            </a:fld>
            <a:endParaRPr lang="nl-NL"/>
          </a:p>
        </p:txBody>
      </p:sp>
      <p:sp>
        <p:nvSpPr>
          <p:cNvPr id="3" name="Tijdelijke aanduiding voor voettekst 2">
            <a:extLst>
              <a:ext uri="{FF2B5EF4-FFF2-40B4-BE49-F238E27FC236}">
                <a16:creationId xmlns:a16="http://schemas.microsoft.com/office/drawing/2014/main" id="{FA779FE2-0E1C-A45E-1B87-FF36A1706FBA}"/>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56A3E74-9B0D-2302-B7EE-CC762420EAC4}"/>
              </a:ext>
            </a:extLst>
          </p:cNvPr>
          <p:cNvSpPr>
            <a:spLocks noGrp="1"/>
          </p:cNvSpPr>
          <p:nvPr>
            <p:ph type="sldNum" sz="quarter" idx="12"/>
          </p:nvPr>
        </p:nvSpPr>
        <p:spPr/>
        <p:txBody>
          <a:bodyPr/>
          <a:lstStyle/>
          <a:p>
            <a:fld id="{3128AC7D-1643-0642-83BB-513F3BF5B78A}" type="slidenum">
              <a:rPr lang="nl-NL" smtClean="0"/>
              <a:t>‹nr.›</a:t>
            </a:fld>
            <a:endParaRPr lang="nl-NL"/>
          </a:p>
        </p:txBody>
      </p:sp>
    </p:spTree>
    <p:extLst>
      <p:ext uri="{BB962C8B-B14F-4D97-AF65-F5344CB8AC3E}">
        <p14:creationId xmlns:p14="http://schemas.microsoft.com/office/powerpoint/2010/main" val="2796968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18B67D-303D-42B7-60E4-9F464874F40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EB051B32-2AEE-FE5C-128D-53C8C5608A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CFB8481-A049-F80B-8E9F-F651269F3C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42FA02A-CD12-8A1F-2383-2ED491815835}"/>
              </a:ext>
            </a:extLst>
          </p:cNvPr>
          <p:cNvSpPr>
            <a:spLocks noGrp="1"/>
          </p:cNvSpPr>
          <p:nvPr>
            <p:ph type="dt" sz="half" idx="10"/>
          </p:nvPr>
        </p:nvSpPr>
        <p:spPr/>
        <p:txBody>
          <a:bodyPr/>
          <a:lstStyle/>
          <a:p>
            <a:fld id="{13A892BF-F51D-E74C-9073-187787C06315}" type="datetimeFigureOut">
              <a:rPr lang="nl-NL" smtClean="0"/>
              <a:t>11-03-2025</a:t>
            </a:fld>
            <a:endParaRPr lang="nl-NL"/>
          </a:p>
        </p:txBody>
      </p:sp>
      <p:sp>
        <p:nvSpPr>
          <p:cNvPr id="6" name="Tijdelijke aanduiding voor voettekst 5">
            <a:extLst>
              <a:ext uri="{FF2B5EF4-FFF2-40B4-BE49-F238E27FC236}">
                <a16:creationId xmlns:a16="http://schemas.microsoft.com/office/drawing/2014/main" id="{8F5BC16F-4A16-5636-1F68-6A8A8F96341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6984455-A1C1-EA87-CB13-FBADB45FED67}"/>
              </a:ext>
            </a:extLst>
          </p:cNvPr>
          <p:cNvSpPr>
            <a:spLocks noGrp="1"/>
          </p:cNvSpPr>
          <p:nvPr>
            <p:ph type="sldNum" sz="quarter" idx="12"/>
          </p:nvPr>
        </p:nvSpPr>
        <p:spPr/>
        <p:txBody>
          <a:bodyPr/>
          <a:lstStyle/>
          <a:p>
            <a:fld id="{3128AC7D-1643-0642-83BB-513F3BF5B78A}" type="slidenum">
              <a:rPr lang="nl-NL" smtClean="0"/>
              <a:t>‹nr.›</a:t>
            </a:fld>
            <a:endParaRPr lang="nl-NL"/>
          </a:p>
        </p:txBody>
      </p:sp>
    </p:spTree>
    <p:extLst>
      <p:ext uri="{BB962C8B-B14F-4D97-AF65-F5344CB8AC3E}">
        <p14:creationId xmlns:p14="http://schemas.microsoft.com/office/powerpoint/2010/main" val="790143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FA967C-E4FE-FCE8-FA7B-22074C91543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946658A-AFDD-E6DC-C917-2BFF42BEE2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23007CD1-1C96-38DB-F71E-8B17F6B0A8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61BE1CF-5C61-7A49-D110-B7949A4A4966}"/>
              </a:ext>
            </a:extLst>
          </p:cNvPr>
          <p:cNvSpPr>
            <a:spLocks noGrp="1"/>
          </p:cNvSpPr>
          <p:nvPr>
            <p:ph type="dt" sz="half" idx="10"/>
          </p:nvPr>
        </p:nvSpPr>
        <p:spPr/>
        <p:txBody>
          <a:bodyPr/>
          <a:lstStyle/>
          <a:p>
            <a:fld id="{13A892BF-F51D-E74C-9073-187787C06315}" type="datetimeFigureOut">
              <a:rPr lang="nl-NL" smtClean="0"/>
              <a:t>11-03-2025</a:t>
            </a:fld>
            <a:endParaRPr lang="nl-NL"/>
          </a:p>
        </p:txBody>
      </p:sp>
      <p:sp>
        <p:nvSpPr>
          <p:cNvPr id="6" name="Tijdelijke aanduiding voor voettekst 5">
            <a:extLst>
              <a:ext uri="{FF2B5EF4-FFF2-40B4-BE49-F238E27FC236}">
                <a16:creationId xmlns:a16="http://schemas.microsoft.com/office/drawing/2014/main" id="{ABE0E9C3-26ED-B3E2-C9F0-DCC68161614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78A21C8-38A8-48D8-63BA-2529EA97ECA8}"/>
              </a:ext>
            </a:extLst>
          </p:cNvPr>
          <p:cNvSpPr>
            <a:spLocks noGrp="1"/>
          </p:cNvSpPr>
          <p:nvPr>
            <p:ph type="sldNum" sz="quarter" idx="12"/>
          </p:nvPr>
        </p:nvSpPr>
        <p:spPr/>
        <p:txBody>
          <a:bodyPr/>
          <a:lstStyle/>
          <a:p>
            <a:fld id="{3128AC7D-1643-0642-83BB-513F3BF5B78A}" type="slidenum">
              <a:rPr lang="nl-NL" smtClean="0"/>
              <a:t>‹nr.›</a:t>
            </a:fld>
            <a:endParaRPr lang="nl-NL"/>
          </a:p>
        </p:txBody>
      </p:sp>
    </p:spTree>
    <p:extLst>
      <p:ext uri="{BB962C8B-B14F-4D97-AF65-F5344CB8AC3E}">
        <p14:creationId xmlns:p14="http://schemas.microsoft.com/office/powerpoint/2010/main" val="4065024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79F597C-593A-768A-877A-903C20894A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9506BB9-E370-DA1B-3F8D-64EB65A932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64AB1F4-6968-492C-8629-72E3DB0C5D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3A892BF-F51D-E74C-9073-187787C06315}" type="datetimeFigureOut">
              <a:rPr lang="nl-NL" smtClean="0"/>
              <a:t>11-03-2025</a:t>
            </a:fld>
            <a:endParaRPr lang="nl-NL"/>
          </a:p>
        </p:txBody>
      </p:sp>
      <p:sp>
        <p:nvSpPr>
          <p:cNvPr id="5" name="Tijdelijke aanduiding voor voettekst 4">
            <a:extLst>
              <a:ext uri="{FF2B5EF4-FFF2-40B4-BE49-F238E27FC236}">
                <a16:creationId xmlns:a16="http://schemas.microsoft.com/office/drawing/2014/main" id="{B96EF955-1F7A-D10A-202A-12A95DDEAA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C989ED32-7451-2E1E-69A1-7329272E78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128AC7D-1643-0642-83BB-513F3BF5B78A}" type="slidenum">
              <a:rPr lang="nl-NL" smtClean="0"/>
              <a:t>‹nr.›</a:t>
            </a:fld>
            <a:endParaRPr lang="nl-NL"/>
          </a:p>
        </p:txBody>
      </p:sp>
    </p:spTree>
    <p:extLst>
      <p:ext uri="{BB962C8B-B14F-4D97-AF65-F5344CB8AC3E}">
        <p14:creationId xmlns:p14="http://schemas.microsoft.com/office/powerpoint/2010/main" val="1139544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186F93CC-B9C9-8B8D-B647-D3803CDE051D}"/>
              </a:ext>
            </a:extLst>
          </p:cNvPr>
          <p:cNvSpPr txBox="1"/>
          <p:nvPr/>
        </p:nvSpPr>
        <p:spPr>
          <a:xfrm>
            <a:off x="0" y="0"/>
            <a:ext cx="6096000" cy="3472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nSpc>
                <a:spcPct val="200000"/>
              </a:lnSpc>
            </a:pPr>
            <a:r>
              <a:rPr lang="nl-NL" sz="1400" kern="100" dirty="0">
                <a:effectLst/>
                <a:latin typeface="Arial" panose="020B0604020202020204" pitchFamily="34" charset="0"/>
                <a:ea typeface="Aptos" panose="020B0004020202020204" pitchFamily="34" charset="0"/>
                <a:cs typeface="Arial" panose="020B0604020202020204" pitchFamily="34" charset="0"/>
              </a:rPr>
              <a:t>1. ‘Het gerucht ging dat er nog zestienhonderd uitstekende soldaten in Haarlem bevonden, bovendien twee vrouwenvendels [= groep soldaten], die ook als het nodig was gewapend op de muren stonden en de wacht hielden, even moedig als de andere krijgslieden.’ </a:t>
            </a:r>
          </a:p>
          <a:p>
            <a:pPr lvl="0">
              <a:lnSpc>
                <a:spcPct val="200000"/>
              </a:lnSpc>
              <a:tabLst>
                <a:tab pos="349250" algn="l"/>
              </a:tabLst>
            </a:pPr>
            <a:r>
              <a:rPr lang="nl-NL" sz="1400" kern="100" dirty="0">
                <a:effectLst/>
                <a:latin typeface="Arial" panose="020B0604020202020204" pitchFamily="34" charset="0"/>
                <a:ea typeface="Aptos" panose="020B0004020202020204" pitchFamily="34" charset="0"/>
                <a:cs typeface="Arial" panose="020B0604020202020204" pitchFamily="34" charset="0"/>
              </a:rPr>
              <a:t>Uit het dagboek van Wouter </a:t>
            </a:r>
            <a:r>
              <a:rPr lang="nl-NL" sz="1400" kern="100" dirty="0" err="1">
                <a:effectLst/>
                <a:latin typeface="Arial" panose="020B0604020202020204" pitchFamily="34" charset="0"/>
                <a:ea typeface="Aptos" panose="020B0004020202020204" pitchFamily="34" charset="0"/>
                <a:cs typeface="Arial" panose="020B0604020202020204" pitchFamily="34" charset="0"/>
              </a:rPr>
              <a:t>Jacobsz</a:t>
            </a:r>
            <a:r>
              <a:rPr lang="nl-NL" sz="1400" kern="100" dirty="0">
                <a:effectLst/>
                <a:latin typeface="Arial" panose="020B0604020202020204" pitchFamily="34" charset="0"/>
                <a:ea typeface="Aptos" panose="020B0004020202020204" pitchFamily="34" charset="0"/>
                <a:cs typeface="Arial" panose="020B0604020202020204" pitchFamily="34" charset="0"/>
              </a:rPr>
              <a:t>., een koningsgezinde broeder in Gouda, 1573.</a:t>
            </a:r>
          </a:p>
          <a:p>
            <a:pPr lvl="0">
              <a:lnSpc>
                <a:spcPct val="200000"/>
              </a:lnSpc>
              <a:tabLst>
                <a:tab pos="349250" algn="l"/>
              </a:tabLst>
            </a:pPr>
            <a:endParaRPr lang="nl-NL" sz="1400" kern="100" dirty="0">
              <a:latin typeface="Arial" panose="020B0604020202020204" pitchFamily="34" charset="0"/>
              <a:ea typeface="Aptos" panose="020B0004020202020204" pitchFamily="34" charset="0"/>
              <a:cs typeface="Arial" panose="020B0604020202020204" pitchFamily="34" charset="0"/>
            </a:endParaRPr>
          </a:p>
          <a:p>
            <a:pPr lvl="0">
              <a:lnSpc>
                <a:spcPct val="200000"/>
              </a:lnSpc>
              <a:tabLst>
                <a:tab pos="349250" algn="l"/>
              </a:tabLst>
            </a:pPr>
            <a:endParaRPr lang="nl-NL" sz="1400" kern="100" dirty="0">
              <a:latin typeface="Arial" panose="020B0604020202020204" pitchFamily="34" charset="0"/>
              <a:ea typeface="Aptos" panose="020B0004020202020204" pitchFamily="34" charset="0"/>
              <a:cs typeface="Arial" panose="020B0604020202020204" pitchFamily="34" charset="0"/>
            </a:endParaRPr>
          </a:p>
        </p:txBody>
      </p:sp>
      <p:sp>
        <p:nvSpPr>
          <p:cNvPr id="6" name="Tekstvak 5">
            <a:extLst>
              <a:ext uri="{FF2B5EF4-FFF2-40B4-BE49-F238E27FC236}">
                <a16:creationId xmlns:a16="http://schemas.microsoft.com/office/drawing/2014/main" id="{95568059-B066-AA27-0EC8-EDDF886DD7FD}"/>
              </a:ext>
            </a:extLst>
          </p:cNvPr>
          <p:cNvSpPr txBox="1"/>
          <p:nvPr/>
        </p:nvSpPr>
        <p:spPr>
          <a:xfrm>
            <a:off x="6095999" y="0"/>
            <a:ext cx="6096002" cy="3472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nSpc>
                <a:spcPct val="200000"/>
              </a:lnSpc>
            </a:pPr>
            <a:r>
              <a:rPr lang="nl-NL" sz="1400" kern="100" dirty="0">
                <a:latin typeface="Arial" panose="020B0604020202020204" pitchFamily="34" charset="0"/>
                <a:ea typeface="Aptos" panose="020B0004020202020204" pitchFamily="34" charset="0"/>
                <a:cs typeface="Arial" panose="020B0604020202020204" pitchFamily="34" charset="0"/>
              </a:rPr>
              <a:t>2. ‘</a:t>
            </a:r>
            <a:r>
              <a:rPr lang="nl-NL" sz="1400" kern="100" dirty="0">
                <a:effectLst/>
                <a:latin typeface="Arial" panose="020B0604020202020204" pitchFamily="34" charset="0"/>
                <a:ea typeface="Aptos" panose="020B0004020202020204" pitchFamily="34" charset="0"/>
                <a:cs typeface="Arial" panose="020B0604020202020204" pitchFamily="34" charset="0"/>
              </a:rPr>
              <a:t>Met name was daar een zeer mannelijke vrouw, die terecht een mannin genoemd wordt. Ze heet Kenau en is nu van middelbare leeftijd. Ze heeft met haar vermogen, want ze is redelijk welgesteld, en met haar arbeid, wapens en geweren tot het algemeen belang bijgedragen. Zonder ophouden heeft ze met schelden en schimpen de vijanden gekweld en getergd.’</a:t>
            </a:r>
          </a:p>
          <a:p>
            <a:pPr lvl="0">
              <a:lnSpc>
                <a:spcPct val="200000"/>
              </a:lnSpc>
            </a:pPr>
            <a:r>
              <a:rPr lang="nl-NL" sz="1400" kern="100" dirty="0">
                <a:latin typeface="Arial" panose="020B0604020202020204" pitchFamily="34" charset="0"/>
                <a:ea typeface="Aptos" panose="020B0004020202020204" pitchFamily="34" charset="0"/>
                <a:cs typeface="Arial" panose="020B0604020202020204" pitchFamily="34" charset="0"/>
              </a:rPr>
              <a:t>U</a:t>
            </a:r>
            <a:r>
              <a:rPr lang="nl-NL" sz="1400" kern="100" dirty="0">
                <a:effectLst/>
                <a:latin typeface="Arial" panose="020B0604020202020204" pitchFamily="34" charset="0"/>
                <a:ea typeface="Aptos" panose="020B0004020202020204" pitchFamily="34" charset="0"/>
                <a:cs typeface="Arial" panose="020B0604020202020204" pitchFamily="34" charset="0"/>
              </a:rPr>
              <a:t>it het dagboek van Johannes </a:t>
            </a:r>
            <a:r>
              <a:rPr lang="nl-NL" sz="1400" kern="100" dirty="0" err="1">
                <a:effectLst/>
                <a:latin typeface="Arial" panose="020B0604020202020204" pitchFamily="34" charset="0"/>
                <a:ea typeface="Aptos" panose="020B0004020202020204" pitchFamily="34" charset="0"/>
                <a:cs typeface="Arial" panose="020B0604020202020204" pitchFamily="34" charset="0"/>
              </a:rPr>
              <a:t>Arcerius</a:t>
            </a:r>
            <a:r>
              <a:rPr lang="nl-NL" sz="1400" kern="100" dirty="0">
                <a:effectLst/>
                <a:latin typeface="Arial" panose="020B0604020202020204" pitchFamily="34" charset="0"/>
                <a:ea typeface="Aptos" panose="020B0004020202020204" pitchFamily="34" charset="0"/>
                <a:cs typeface="Arial" panose="020B0604020202020204" pitchFamily="34" charset="0"/>
              </a:rPr>
              <a:t>, een inwoner van Haarlem, 1573.</a:t>
            </a:r>
            <a:endParaRPr lang="nl-NL" sz="1400" kern="100" dirty="0">
              <a:latin typeface="Arial" panose="020B0604020202020204" pitchFamily="34" charset="0"/>
              <a:ea typeface="Aptos" panose="020B0004020202020204" pitchFamily="34" charset="0"/>
              <a:cs typeface="Arial" panose="020B0604020202020204" pitchFamily="34" charset="0"/>
            </a:endParaRPr>
          </a:p>
          <a:p>
            <a:pPr lvl="0">
              <a:lnSpc>
                <a:spcPct val="200000"/>
              </a:lnSpc>
            </a:pPr>
            <a:endParaRPr lang="nl-NL" sz="14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7" name="Tekstvak 6">
            <a:extLst>
              <a:ext uri="{FF2B5EF4-FFF2-40B4-BE49-F238E27FC236}">
                <a16:creationId xmlns:a16="http://schemas.microsoft.com/office/drawing/2014/main" id="{F6AD1371-DDA7-CC2A-A374-C39700A406F9}"/>
              </a:ext>
            </a:extLst>
          </p:cNvPr>
          <p:cNvSpPr txBox="1"/>
          <p:nvPr/>
        </p:nvSpPr>
        <p:spPr>
          <a:xfrm>
            <a:off x="0" y="3241717"/>
            <a:ext cx="6096000" cy="3472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nSpc>
                <a:spcPct val="200000"/>
              </a:lnSpc>
            </a:pPr>
            <a:r>
              <a:rPr lang="nl-NL" sz="1400" kern="100" dirty="0">
                <a:effectLst/>
                <a:latin typeface="Arial" panose="020B0604020202020204" pitchFamily="34" charset="0"/>
                <a:ea typeface="Aptos" panose="020B0004020202020204" pitchFamily="34" charset="0"/>
                <a:cs typeface="Times New Roman" panose="02020603050405020304" pitchFamily="18" charset="0"/>
              </a:rPr>
              <a:t>3. Aan de kant van de Opstand stonden Kenaus zus Adriana en haar man, </a:t>
            </a:r>
            <a:r>
              <a:rPr lang="nl-NL" sz="1400" kern="100" dirty="0" err="1">
                <a:effectLst/>
                <a:latin typeface="Arial" panose="020B0604020202020204" pitchFamily="34" charset="0"/>
                <a:ea typeface="Aptos" panose="020B0004020202020204" pitchFamily="34" charset="0"/>
                <a:cs typeface="Times New Roman" panose="02020603050405020304" pitchFamily="18" charset="0"/>
              </a:rPr>
              <a:t>Hadrianus</a:t>
            </a:r>
            <a:r>
              <a:rPr lang="nl-NL" sz="1400" kern="100" dirty="0">
                <a:effectLst/>
                <a:latin typeface="Arial" panose="020B0604020202020204" pitchFamily="34" charset="0"/>
                <a:ea typeface="Aptos" panose="020B0004020202020204" pitchFamily="34" charset="0"/>
                <a:cs typeface="Times New Roman" panose="02020603050405020304" pitchFamily="18" charset="0"/>
              </a:rPr>
              <a:t> </a:t>
            </a:r>
            <a:r>
              <a:rPr lang="nl-NL" sz="1400" kern="100" dirty="0" err="1">
                <a:effectLst/>
                <a:latin typeface="Arial" panose="020B0604020202020204" pitchFamily="34" charset="0"/>
                <a:ea typeface="Aptos" panose="020B0004020202020204" pitchFamily="34" charset="0"/>
                <a:cs typeface="Times New Roman" panose="02020603050405020304" pitchFamily="18" charset="0"/>
              </a:rPr>
              <a:t>Junius</a:t>
            </a:r>
            <a:r>
              <a:rPr lang="nl-NL" sz="1400" kern="100" dirty="0">
                <a:effectLst/>
                <a:latin typeface="Arial" panose="020B0604020202020204" pitchFamily="34" charset="0"/>
                <a:ea typeface="Aptos" panose="020B0004020202020204" pitchFamily="34" charset="0"/>
                <a:cs typeface="Times New Roman" panose="02020603050405020304" pitchFamily="18" charset="0"/>
              </a:rPr>
              <a:t>, stadsgeneesheer van Haarlem en rector van de Latijnse school, maar ook beroemd als lijfarts van Willem van Oranje. Via deze zwager was Kenau dus maar één handdruk van de prins verwijderd.  Kenau had ook verwanten die niet meteen tot de opstandelingen gerekend kunnen worden: twee neven en een oom werden als bestuurders aan de kant gezet tijdens het beleg en/of kwamen na de overgave juist weer terug op hun positie.</a:t>
            </a:r>
          </a:p>
        </p:txBody>
      </p:sp>
      <p:sp>
        <p:nvSpPr>
          <p:cNvPr id="8" name="Tekstvak 7">
            <a:extLst>
              <a:ext uri="{FF2B5EF4-FFF2-40B4-BE49-F238E27FC236}">
                <a16:creationId xmlns:a16="http://schemas.microsoft.com/office/drawing/2014/main" id="{4C779FC7-E1BE-EEE2-0A0E-749DFA9FFDAA}"/>
              </a:ext>
            </a:extLst>
          </p:cNvPr>
          <p:cNvSpPr txBox="1"/>
          <p:nvPr/>
        </p:nvSpPr>
        <p:spPr>
          <a:xfrm>
            <a:off x="6096000" y="3241717"/>
            <a:ext cx="6096000" cy="3472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nSpc>
                <a:spcPct val="200000"/>
              </a:lnSpc>
            </a:pPr>
            <a:r>
              <a:rPr lang="nl-NL" sz="1400" kern="100" dirty="0">
                <a:effectLst/>
                <a:latin typeface="Arial" panose="020B0604020202020204" pitchFamily="34" charset="0"/>
                <a:ea typeface="Aptos" panose="020B0004020202020204" pitchFamily="34" charset="0"/>
                <a:cs typeface="Arial" panose="020B0604020202020204" pitchFamily="34" charset="0"/>
              </a:rPr>
              <a:t>4. Een dagboekschrijver van tijdens het Haarlemse beleg, Verwer, plaatste ook een passage over Kenau aan het einde van zijn verslag over de aanval van 20 december. Hij schrijft dat ze altijd gewapend door de straten ging en een mannelijk hart in haar lijf had.</a:t>
            </a:r>
          </a:p>
          <a:p>
            <a:pPr lvl="0">
              <a:lnSpc>
                <a:spcPct val="200000"/>
              </a:lnSpc>
            </a:pPr>
            <a:endParaRPr lang="nl-NL" sz="1400" kern="100" dirty="0">
              <a:latin typeface="Arial" panose="020B0604020202020204" pitchFamily="34" charset="0"/>
              <a:ea typeface="Aptos" panose="020B0004020202020204" pitchFamily="34" charset="0"/>
              <a:cs typeface="Arial" panose="020B0604020202020204" pitchFamily="34" charset="0"/>
            </a:endParaRPr>
          </a:p>
          <a:p>
            <a:pPr lvl="0">
              <a:lnSpc>
                <a:spcPct val="200000"/>
              </a:lnSpc>
            </a:pPr>
            <a:endParaRPr lang="nl-NL" sz="1400" kern="100" dirty="0">
              <a:effectLst/>
              <a:latin typeface="Arial" panose="020B0604020202020204" pitchFamily="34" charset="0"/>
              <a:ea typeface="Aptos" panose="020B0004020202020204" pitchFamily="34" charset="0"/>
              <a:cs typeface="Arial" panose="020B0604020202020204" pitchFamily="34" charset="0"/>
            </a:endParaRPr>
          </a:p>
          <a:p>
            <a:pPr lvl="0">
              <a:lnSpc>
                <a:spcPct val="200000"/>
              </a:lnSpc>
            </a:pPr>
            <a:endParaRPr lang="nl-NL" sz="1400" kern="100" dirty="0">
              <a:effectLst/>
              <a:latin typeface="Arial" panose="020B0604020202020204" pitchFamily="34" charset="0"/>
              <a:ea typeface="Aptos" panose="020B0004020202020204" pitchFamily="34" charset="0"/>
              <a:cs typeface="Arial" panose="020B0604020202020204" pitchFamily="34" charset="0"/>
            </a:endParaRPr>
          </a:p>
          <a:p>
            <a:pPr lvl="0">
              <a:lnSpc>
                <a:spcPct val="200000"/>
              </a:lnSpc>
            </a:pPr>
            <a:endParaRPr lang="nl-NL" sz="14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614672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2DE2E-B41F-0D82-DD6C-E56512551209}"/>
            </a:ext>
          </a:extLst>
        </p:cNvPr>
        <p:cNvGrpSpPr/>
        <p:nvPr/>
      </p:nvGrpSpPr>
      <p:grpSpPr>
        <a:xfrm>
          <a:off x="0" y="0"/>
          <a:ext cx="0" cy="0"/>
          <a:chOff x="0" y="0"/>
          <a:chExt cx="0" cy="0"/>
        </a:xfrm>
      </p:grpSpPr>
      <p:sp>
        <p:nvSpPr>
          <p:cNvPr id="5" name="Tekstvak 4">
            <a:extLst>
              <a:ext uri="{FF2B5EF4-FFF2-40B4-BE49-F238E27FC236}">
                <a16:creationId xmlns:a16="http://schemas.microsoft.com/office/drawing/2014/main" id="{CE907C31-FC2F-D825-A92C-7962B8CE19DC}"/>
              </a:ext>
            </a:extLst>
          </p:cNvPr>
          <p:cNvSpPr txBox="1"/>
          <p:nvPr/>
        </p:nvSpPr>
        <p:spPr>
          <a:xfrm>
            <a:off x="0" y="0"/>
            <a:ext cx="6096000" cy="261077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nSpc>
                <a:spcPct val="200000"/>
              </a:lnSpc>
            </a:pPr>
            <a:r>
              <a:rPr lang="nl-NL" sz="1400" kern="100" dirty="0">
                <a:effectLst/>
                <a:latin typeface="Arial" panose="020B0604020202020204" pitchFamily="34" charset="0"/>
                <a:ea typeface="Aptos" panose="020B0004020202020204" pitchFamily="34" charset="0"/>
                <a:cs typeface="Times New Roman" panose="02020603050405020304" pitchFamily="18" charset="0"/>
              </a:rPr>
              <a:t>5. Een van de eerste afbeeldingen van Kenau komt uit een boekje met het verslag van het beleg door een Haarlemse burger, dat nog tijdens het beleg verscheen en de gebeurtenissen tot en met 25 maar 1573 beschrijft. In het verslag worden Kenau en vrouwenvendels niet genoemd. Achterin heeft de uitgever wel als bijlage een prent van Kenau gedrukt. </a:t>
            </a:r>
          </a:p>
          <a:p>
            <a:pPr lvl="0">
              <a:lnSpc>
                <a:spcPct val="200000"/>
              </a:lnSpc>
            </a:pPr>
            <a:endParaRPr lang="nl-NL" sz="1400" kern="100" dirty="0">
              <a:latin typeface="Arial" panose="020B0604020202020204" pitchFamily="34" charset="0"/>
              <a:ea typeface="Aptos" panose="020B0004020202020204" pitchFamily="34" charset="0"/>
              <a:cs typeface="Arial" panose="020B0604020202020204" pitchFamily="34" charset="0"/>
            </a:endParaRPr>
          </a:p>
        </p:txBody>
      </p:sp>
      <p:sp>
        <p:nvSpPr>
          <p:cNvPr id="6" name="Tekstvak 5">
            <a:extLst>
              <a:ext uri="{FF2B5EF4-FFF2-40B4-BE49-F238E27FC236}">
                <a16:creationId xmlns:a16="http://schemas.microsoft.com/office/drawing/2014/main" id="{154ACD3D-CB35-7729-30C9-A56A62D18BCA}"/>
              </a:ext>
            </a:extLst>
          </p:cNvPr>
          <p:cNvSpPr txBox="1"/>
          <p:nvPr/>
        </p:nvSpPr>
        <p:spPr>
          <a:xfrm>
            <a:off x="6095998" y="2610779"/>
            <a:ext cx="6096002" cy="3903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nSpc>
                <a:spcPct val="200000"/>
              </a:lnSpc>
            </a:pPr>
            <a:r>
              <a:rPr lang="nl-NL" sz="1400" kern="100" dirty="0">
                <a:effectLst/>
                <a:latin typeface="Arial" panose="020B0604020202020204" pitchFamily="34" charset="0"/>
                <a:ea typeface="Aptos" panose="020B0004020202020204" pitchFamily="34" charset="0"/>
                <a:cs typeface="Times New Roman" panose="02020603050405020304" pitchFamily="18" charset="0"/>
              </a:rPr>
              <a:t>6. Er zijn maar twee persoonlijke documenten van Kenau Simonsdr. </a:t>
            </a:r>
            <a:r>
              <a:rPr lang="nl-NL" sz="1400" kern="100" dirty="0" err="1">
                <a:effectLst/>
                <a:latin typeface="Arial" panose="020B0604020202020204" pitchFamily="34" charset="0"/>
                <a:ea typeface="Aptos" panose="020B0004020202020204" pitchFamily="34" charset="0"/>
                <a:cs typeface="Times New Roman" panose="02020603050405020304" pitchFamily="18" charset="0"/>
              </a:rPr>
              <a:t>Hasselaer</a:t>
            </a:r>
            <a:r>
              <a:rPr lang="nl-NL" sz="1400" kern="100" dirty="0">
                <a:effectLst/>
                <a:latin typeface="Arial" panose="020B0604020202020204" pitchFamily="34" charset="0"/>
                <a:ea typeface="Aptos" panose="020B0004020202020204" pitchFamily="34" charset="0"/>
                <a:cs typeface="Times New Roman" panose="02020603050405020304" pitchFamily="18" charset="0"/>
              </a:rPr>
              <a:t> bewaard gebleven. We moeten het dus vooral van de bronnen van anderen hebben, maar haar naam valt zelden tot nooit in de brieven en aantekeningen van mensen die zijn gekend moet hebben. Hierom vraagt men zich af of Kenau geen mythe was. Toch weten we zeker dat ze wel bestaan heeft.</a:t>
            </a:r>
            <a:endParaRPr lang="nl-NL" sz="1400" kern="100" dirty="0">
              <a:effectLst/>
              <a:latin typeface="Optima" panose="02000503060000020004" pitchFamily="2" charset="0"/>
              <a:ea typeface="Aptos" panose="020B0004020202020204" pitchFamily="34" charset="0"/>
              <a:cs typeface="Times New Roman" panose="02020603050405020304" pitchFamily="18" charset="0"/>
            </a:endParaRPr>
          </a:p>
          <a:p>
            <a:pPr lvl="0">
              <a:lnSpc>
                <a:spcPct val="200000"/>
              </a:lnSpc>
            </a:pPr>
            <a:endParaRPr lang="nl-NL" sz="1400" kern="100" dirty="0">
              <a:effectLst/>
              <a:latin typeface="Arial" panose="020B0604020202020204" pitchFamily="34" charset="0"/>
              <a:ea typeface="Aptos" panose="020B0004020202020204" pitchFamily="34" charset="0"/>
              <a:cs typeface="Arial" panose="020B0604020202020204" pitchFamily="34" charset="0"/>
            </a:endParaRPr>
          </a:p>
          <a:p>
            <a:pPr lvl="0">
              <a:lnSpc>
                <a:spcPct val="200000"/>
              </a:lnSpc>
            </a:pPr>
            <a:endParaRPr lang="nl-NL" sz="1400" kern="100" dirty="0">
              <a:latin typeface="Arial" panose="020B0604020202020204" pitchFamily="34" charset="0"/>
              <a:ea typeface="Aptos" panose="020B0004020202020204" pitchFamily="34" charset="0"/>
              <a:cs typeface="Arial" panose="020B0604020202020204" pitchFamily="34" charset="0"/>
            </a:endParaRPr>
          </a:p>
          <a:p>
            <a:pPr lvl="0">
              <a:lnSpc>
                <a:spcPct val="200000"/>
              </a:lnSpc>
            </a:pPr>
            <a:endParaRPr lang="nl-NL" sz="14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7" name="Tekstvak 6">
            <a:extLst>
              <a:ext uri="{FF2B5EF4-FFF2-40B4-BE49-F238E27FC236}">
                <a16:creationId xmlns:a16="http://schemas.microsoft.com/office/drawing/2014/main" id="{3EAC9179-D9FB-2C84-9A6D-E36B831DBADF}"/>
              </a:ext>
            </a:extLst>
          </p:cNvPr>
          <p:cNvSpPr txBox="1"/>
          <p:nvPr/>
        </p:nvSpPr>
        <p:spPr>
          <a:xfrm>
            <a:off x="0" y="2610779"/>
            <a:ext cx="6096000" cy="3903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nSpc>
                <a:spcPct val="200000"/>
              </a:lnSpc>
            </a:pPr>
            <a:r>
              <a:rPr lang="nl-NL" sz="1400" kern="100" dirty="0">
                <a:effectLst/>
                <a:latin typeface="Arial" panose="020B0604020202020204" pitchFamily="34" charset="0"/>
                <a:ea typeface="Aptos" panose="020B0004020202020204" pitchFamily="34" charset="0"/>
                <a:cs typeface="Times New Roman" panose="02020603050405020304" pitchFamily="18" charset="0"/>
              </a:rPr>
              <a:t>7. Er zijn ook Duitse verhalen, eveneens gedrukt in 1573, die geheel in eigen bewoordingen verslag doen van de strijd die de Haarlemse vrouwen voerden op de stadsmuren. Eén van die schrijvers zegt dat vrouwen de vijand doodgooiden met dakpannen en stukken steen. God had deze vrouwen een mannenhart gegeven, opdat zij hun vrouwelijke eer konden redden. Een ander noemt dat vrouwen eind mei nog Spanjaarden hadden gedood door pek en brandend stro naar hen te gooien. Een derde bron meldt dat de vrouwen hiervoor gebruik maakten van scheepsmateriaal.</a:t>
            </a:r>
          </a:p>
          <a:p>
            <a:pPr lvl="0">
              <a:lnSpc>
                <a:spcPct val="200000"/>
              </a:lnSpc>
            </a:pPr>
            <a:endParaRPr lang="nl-NL" sz="1400" kern="100" dirty="0">
              <a:effectLst/>
              <a:latin typeface="Arial" panose="020B0604020202020204" pitchFamily="34" charset="0"/>
              <a:ea typeface="Aptos" panose="020B0004020202020204" pitchFamily="34" charset="0"/>
              <a:cs typeface="Times New Roman" panose="02020603050405020304" pitchFamily="18" charset="0"/>
            </a:endParaRPr>
          </a:p>
        </p:txBody>
      </p:sp>
      <p:sp>
        <p:nvSpPr>
          <p:cNvPr id="8" name="Tekstvak 7">
            <a:extLst>
              <a:ext uri="{FF2B5EF4-FFF2-40B4-BE49-F238E27FC236}">
                <a16:creationId xmlns:a16="http://schemas.microsoft.com/office/drawing/2014/main" id="{A3197DC1-1481-2F9E-5C15-D91F600C71AD}"/>
              </a:ext>
            </a:extLst>
          </p:cNvPr>
          <p:cNvSpPr txBox="1"/>
          <p:nvPr/>
        </p:nvSpPr>
        <p:spPr>
          <a:xfrm>
            <a:off x="6096000" y="0"/>
            <a:ext cx="6096000" cy="261077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nSpc>
                <a:spcPct val="200000"/>
              </a:lnSpc>
            </a:pPr>
            <a:r>
              <a:rPr lang="nl-NL" sz="1400" kern="100" dirty="0">
                <a:effectLst/>
                <a:latin typeface="Arial" panose="020B0604020202020204" pitchFamily="34" charset="0"/>
                <a:ea typeface="Aptos" panose="020B0004020202020204" pitchFamily="34" charset="0"/>
                <a:cs typeface="Arial" panose="020B0604020202020204" pitchFamily="34" charset="0"/>
              </a:rPr>
              <a:t>8. Gerda </a:t>
            </a:r>
            <a:r>
              <a:rPr lang="nl-NL" sz="1400" kern="100" dirty="0" err="1">
                <a:effectLst/>
                <a:latin typeface="Arial" panose="020B0604020202020204" pitchFamily="34" charset="0"/>
                <a:ea typeface="Aptos" panose="020B0004020202020204" pitchFamily="34" charset="0"/>
                <a:cs typeface="Arial" panose="020B0604020202020204" pitchFamily="34" charset="0"/>
              </a:rPr>
              <a:t>Kurtz</a:t>
            </a:r>
            <a:r>
              <a:rPr lang="nl-NL" sz="1400" kern="100" dirty="0">
                <a:effectLst/>
                <a:latin typeface="Arial" panose="020B0604020202020204" pitchFamily="34" charset="0"/>
                <a:ea typeface="Aptos" panose="020B0004020202020204" pitchFamily="34" charset="0"/>
                <a:cs typeface="Arial" panose="020B0604020202020204" pitchFamily="34" charset="0"/>
              </a:rPr>
              <a:t> [Haarlemse gemeentearchivaris] wijst erop dat er geen vrouwen op de lijsten stonden die Alva na het beleg liet opstellen en dat zij dus niet meegevochten hadden. De vraag is echter of de Spanjaarden zouden toegeven dat de beste soldaten van de wereld last hadden gehad van een vrouw?</a:t>
            </a:r>
          </a:p>
          <a:p>
            <a:pPr lvl="0">
              <a:lnSpc>
                <a:spcPct val="200000"/>
              </a:lnSpc>
            </a:pPr>
            <a:endParaRPr lang="nl-NL" sz="1400" kern="100" dirty="0">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631692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F65FB-E735-D85B-26B9-501D98A7E464}"/>
            </a:ext>
          </a:extLst>
        </p:cNvPr>
        <p:cNvGrpSpPr/>
        <p:nvPr/>
      </p:nvGrpSpPr>
      <p:grpSpPr>
        <a:xfrm>
          <a:off x="0" y="0"/>
          <a:ext cx="0" cy="0"/>
          <a:chOff x="0" y="0"/>
          <a:chExt cx="0" cy="0"/>
        </a:xfrm>
      </p:grpSpPr>
      <p:sp>
        <p:nvSpPr>
          <p:cNvPr id="5" name="Tekstvak 4">
            <a:extLst>
              <a:ext uri="{FF2B5EF4-FFF2-40B4-BE49-F238E27FC236}">
                <a16:creationId xmlns:a16="http://schemas.microsoft.com/office/drawing/2014/main" id="{676C7120-B396-5EC8-BAAD-2CFC76998A01}"/>
              </a:ext>
            </a:extLst>
          </p:cNvPr>
          <p:cNvSpPr txBox="1"/>
          <p:nvPr/>
        </p:nvSpPr>
        <p:spPr>
          <a:xfrm>
            <a:off x="-2" y="21377"/>
            <a:ext cx="6096000" cy="39095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nSpc>
                <a:spcPct val="200000"/>
              </a:lnSpc>
            </a:pPr>
            <a:r>
              <a:rPr lang="nl-NL" sz="1400" kern="100" dirty="0">
                <a:effectLst/>
                <a:latin typeface="Arial" panose="020B0604020202020204" pitchFamily="34" charset="0"/>
                <a:ea typeface="Aptos" panose="020B0004020202020204" pitchFamily="34" charset="0"/>
                <a:cs typeface="Times New Roman" panose="02020603050405020304" pitchFamily="18" charset="0"/>
              </a:rPr>
              <a:t>11. Ook is er een prent van Kenau met het hoofd van Don </a:t>
            </a:r>
            <a:r>
              <a:rPr lang="nl-NL" sz="1400" kern="100" dirty="0" err="1">
                <a:effectLst/>
                <a:latin typeface="Arial" panose="020B0604020202020204" pitchFamily="34" charset="0"/>
                <a:ea typeface="Aptos" panose="020B0004020202020204" pitchFamily="34" charset="0"/>
                <a:cs typeface="Times New Roman" panose="02020603050405020304" pitchFamily="18" charset="0"/>
              </a:rPr>
              <a:t>Pero</a:t>
            </a:r>
            <a:r>
              <a:rPr lang="nl-NL" sz="1400" kern="100" dirty="0">
                <a:effectLst/>
                <a:latin typeface="Arial" panose="020B0604020202020204" pitchFamily="34" charset="0"/>
                <a:ea typeface="Aptos" panose="020B0004020202020204" pitchFamily="34" charset="0"/>
                <a:cs typeface="Times New Roman" panose="02020603050405020304" pitchFamily="18" charset="0"/>
              </a:rPr>
              <a:t> in haar hand. Hieronder staat een gedicht over Kenau die de amazonestrijd voert en dat in de tegenwoordige tijd is geschreven. Dit gedicht is al bij andere prenten gevonden. Bij deze prent is echter nog een stukje toegevoegd in de verleden tijd: als een feit dat voltooid is. ‘Don </a:t>
            </a:r>
            <a:r>
              <a:rPr lang="nl-NL" sz="1400" kern="100" dirty="0" err="1">
                <a:effectLst/>
                <a:latin typeface="Arial" panose="020B0604020202020204" pitchFamily="34" charset="0"/>
                <a:ea typeface="Aptos" panose="020B0004020202020204" pitchFamily="34" charset="0"/>
                <a:cs typeface="Times New Roman" panose="02020603050405020304" pitchFamily="18" charset="0"/>
              </a:rPr>
              <a:t>Pero</a:t>
            </a:r>
            <a:r>
              <a:rPr lang="nl-NL" sz="1400" kern="100" dirty="0">
                <a:effectLst/>
                <a:latin typeface="Arial" panose="020B0604020202020204" pitchFamily="34" charset="0"/>
                <a:ea typeface="Aptos" panose="020B0004020202020204" pitchFamily="34" charset="0"/>
                <a:cs typeface="Times New Roman" panose="02020603050405020304" pitchFamily="18" charset="0"/>
              </a:rPr>
              <a:t> wilde de stad Haarlem bestormen met zijn troepen, maar Kenau heeft hem het hoofd afgeslagen.’ Tijdens de slag van 31 januari 1573 vonden twee officieren met een naam als Don </a:t>
            </a:r>
            <a:r>
              <a:rPr lang="nl-NL" sz="1400" kern="100" dirty="0" err="1">
                <a:effectLst/>
                <a:latin typeface="Arial" panose="020B0604020202020204" pitchFamily="34" charset="0"/>
                <a:ea typeface="Aptos" panose="020B0004020202020204" pitchFamily="34" charset="0"/>
                <a:cs typeface="Times New Roman" panose="02020603050405020304" pitchFamily="18" charset="0"/>
              </a:rPr>
              <a:t>Pero</a:t>
            </a:r>
            <a:r>
              <a:rPr lang="nl-NL" sz="1400" kern="100" dirty="0">
                <a:effectLst/>
                <a:latin typeface="Arial" panose="020B0604020202020204" pitchFamily="34" charset="0"/>
                <a:ea typeface="Aptos" panose="020B0004020202020204" pitchFamily="34" charset="0"/>
                <a:cs typeface="Times New Roman" panose="02020603050405020304" pitchFamily="18" charset="0"/>
              </a:rPr>
              <a:t> de dood en enkele dagen later werd ook het vestingwerk afgemaakt dat op de prent te zien is. </a:t>
            </a:r>
            <a:endParaRPr lang="nl-NL" sz="1400" kern="100" dirty="0">
              <a:effectLst/>
              <a:latin typeface="Optima" panose="02000503060000020004" pitchFamily="2" charset="0"/>
              <a:ea typeface="Aptos" panose="020B0004020202020204" pitchFamily="34" charset="0"/>
              <a:cs typeface="Times New Roman" panose="02020603050405020304" pitchFamily="18" charset="0"/>
            </a:endParaRPr>
          </a:p>
        </p:txBody>
      </p:sp>
      <p:sp>
        <p:nvSpPr>
          <p:cNvPr id="6" name="Tekstvak 5">
            <a:extLst>
              <a:ext uri="{FF2B5EF4-FFF2-40B4-BE49-F238E27FC236}">
                <a16:creationId xmlns:a16="http://schemas.microsoft.com/office/drawing/2014/main" id="{5700B9B8-0683-5933-1D59-E5DB89A59ECD}"/>
              </a:ext>
            </a:extLst>
          </p:cNvPr>
          <p:cNvSpPr txBox="1"/>
          <p:nvPr/>
        </p:nvSpPr>
        <p:spPr>
          <a:xfrm>
            <a:off x="6095998" y="27468"/>
            <a:ext cx="6096002" cy="3903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nSpc>
                <a:spcPct val="200000"/>
              </a:lnSpc>
            </a:pPr>
            <a:r>
              <a:rPr lang="nl-NL" sz="1400" kern="100" dirty="0">
                <a:effectLst/>
                <a:latin typeface="Arial" panose="020B0604020202020204" pitchFamily="34" charset="0"/>
                <a:ea typeface="Aptos" panose="020B0004020202020204" pitchFamily="34" charset="0"/>
                <a:cs typeface="Times New Roman" panose="02020603050405020304" pitchFamily="18" charset="0"/>
              </a:rPr>
              <a:t>10. Kenaus roem begon al tijdens haar leven en eeuwenlang is zij een van de meest bezongen heldinnen uit de vaderlandse geschiedenis geweest. Kenau behoorde tot de canon: in geen historisch overzicht van de Tachtigjarige Oorlog mocht zij ontbreken. Nadat negentiende-eeuwse historici hun twijfels over haar gewapende strijd (wapens zijn voor mannen) en vooral haar vrouwenvendels (vrouwen organiseren zich niet) hadden uitgesproken, brokkelde haar voetstuk in de twintigste eeuw steeds verder af.</a:t>
            </a:r>
          </a:p>
          <a:p>
            <a:pPr lvl="0">
              <a:lnSpc>
                <a:spcPct val="200000"/>
              </a:lnSpc>
            </a:pPr>
            <a:endParaRPr lang="nl-NL" sz="14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8" name="Tekstvak 7">
            <a:extLst>
              <a:ext uri="{FF2B5EF4-FFF2-40B4-BE49-F238E27FC236}">
                <a16:creationId xmlns:a16="http://schemas.microsoft.com/office/drawing/2014/main" id="{721A29FC-4D79-BC48-EDC5-5265BA4D7316}"/>
              </a:ext>
            </a:extLst>
          </p:cNvPr>
          <p:cNvSpPr txBox="1"/>
          <p:nvPr/>
        </p:nvSpPr>
        <p:spPr>
          <a:xfrm>
            <a:off x="-2" y="3930909"/>
            <a:ext cx="6096000" cy="261077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nSpc>
                <a:spcPct val="200000"/>
              </a:lnSpc>
            </a:pPr>
            <a:r>
              <a:rPr lang="nl-NL" sz="1400" kern="100" dirty="0">
                <a:effectLst/>
                <a:latin typeface="Arial" panose="020B0604020202020204" pitchFamily="34" charset="0"/>
                <a:ea typeface="Aptos" panose="020B0004020202020204" pitchFamily="34" charset="0"/>
                <a:cs typeface="Times New Roman" panose="02020603050405020304" pitchFamily="18" charset="0"/>
              </a:rPr>
              <a:t>13. Van Kenau is gezegd dat ze altijd gewapend was. Toch maken de bronnen verder geen melding van gewapende vrouwen die meevochten. </a:t>
            </a:r>
            <a:endParaRPr lang="nl-NL" sz="1400" kern="100" dirty="0">
              <a:effectLst/>
              <a:latin typeface="Optima" panose="02000503060000020004" pitchFamily="2" charset="0"/>
              <a:ea typeface="Aptos" panose="020B0004020202020204" pitchFamily="34" charset="0"/>
              <a:cs typeface="Times New Roman" panose="02020603050405020304" pitchFamily="18" charset="0"/>
            </a:endParaRPr>
          </a:p>
          <a:p>
            <a:pPr lvl="0">
              <a:lnSpc>
                <a:spcPct val="200000"/>
              </a:lnSpc>
            </a:pPr>
            <a:endParaRPr lang="nl-NL" sz="1400" kern="100" dirty="0">
              <a:latin typeface="Arial" panose="020B0604020202020204" pitchFamily="34" charset="0"/>
              <a:ea typeface="Aptos" panose="020B0004020202020204" pitchFamily="34" charset="0"/>
              <a:cs typeface="Arial" panose="020B0604020202020204" pitchFamily="34" charset="0"/>
            </a:endParaRPr>
          </a:p>
          <a:p>
            <a:pPr lvl="0">
              <a:lnSpc>
                <a:spcPct val="200000"/>
              </a:lnSpc>
            </a:pPr>
            <a:endParaRPr lang="nl-NL" sz="1400" kern="100" dirty="0">
              <a:effectLst/>
              <a:latin typeface="Arial" panose="020B0604020202020204" pitchFamily="34" charset="0"/>
              <a:ea typeface="Aptos" panose="020B0004020202020204" pitchFamily="34" charset="0"/>
              <a:cs typeface="Arial" panose="020B0604020202020204" pitchFamily="34" charset="0"/>
            </a:endParaRPr>
          </a:p>
          <a:p>
            <a:pPr lvl="0">
              <a:lnSpc>
                <a:spcPct val="200000"/>
              </a:lnSpc>
            </a:pPr>
            <a:endParaRPr lang="nl-NL" sz="1400" kern="100" dirty="0">
              <a:latin typeface="Arial" panose="020B0604020202020204" pitchFamily="34" charset="0"/>
              <a:ea typeface="Aptos" panose="020B0004020202020204" pitchFamily="34" charset="0"/>
              <a:cs typeface="Arial" panose="020B0604020202020204" pitchFamily="34" charset="0"/>
            </a:endParaRPr>
          </a:p>
          <a:p>
            <a:pPr lvl="0">
              <a:lnSpc>
                <a:spcPct val="200000"/>
              </a:lnSpc>
            </a:pPr>
            <a:endParaRPr lang="nl-NL" sz="14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2" name="Tekstvak 1">
            <a:extLst>
              <a:ext uri="{FF2B5EF4-FFF2-40B4-BE49-F238E27FC236}">
                <a16:creationId xmlns:a16="http://schemas.microsoft.com/office/drawing/2014/main" id="{8A381A41-437C-741D-C9F4-5A16B304D068}"/>
              </a:ext>
            </a:extLst>
          </p:cNvPr>
          <p:cNvSpPr txBox="1"/>
          <p:nvPr/>
        </p:nvSpPr>
        <p:spPr>
          <a:xfrm>
            <a:off x="6095998" y="3930909"/>
            <a:ext cx="6096000" cy="261077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nSpc>
                <a:spcPct val="200000"/>
              </a:lnSpc>
            </a:pPr>
            <a:r>
              <a:rPr lang="nl-NL" sz="1400" kern="100" dirty="0">
                <a:effectLst/>
                <a:latin typeface="Arial" panose="020B0604020202020204" pitchFamily="34" charset="0"/>
                <a:ea typeface="Aptos" panose="020B0004020202020204" pitchFamily="34" charset="0"/>
                <a:cs typeface="Times New Roman" panose="02020603050405020304" pitchFamily="18" charset="0"/>
              </a:rPr>
              <a:t>14. We weten niet hoe de Haarlemmers tijdens en na het beleg over Kenau dachten. Wel is er een bron uit 1600 waarin iemand bij een portret van Kenau het volgende schreef: ‘Kenau Simonsdr. was boller en robuuster van gezicht. Een dikke trien.’ Dat klinkt niet erg aardig. Misschien was ze niet zo geliefd? </a:t>
            </a:r>
            <a:endParaRPr lang="nl-NL" sz="1400" kern="100" dirty="0">
              <a:latin typeface="Arial" panose="020B0604020202020204" pitchFamily="34" charset="0"/>
              <a:ea typeface="Aptos" panose="020B0004020202020204" pitchFamily="34" charset="0"/>
              <a:cs typeface="Arial" panose="020B0604020202020204" pitchFamily="34" charset="0"/>
            </a:endParaRPr>
          </a:p>
          <a:p>
            <a:pPr lvl="0">
              <a:lnSpc>
                <a:spcPct val="200000"/>
              </a:lnSpc>
            </a:pPr>
            <a:endParaRPr lang="nl-NL" sz="14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174147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C3C965A0-2613-E25E-BA8E-7925BD2CF15E}"/>
              </a:ext>
            </a:extLst>
          </p:cNvPr>
          <p:cNvSpPr txBox="1"/>
          <p:nvPr/>
        </p:nvSpPr>
        <p:spPr>
          <a:xfrm>
            <a:off x="0" y="0"/>
            <a:ext cx="6096000" cy="4334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nSpc>
                <a:spcPct val="200000"/>
              </a:lnSpc>
            </a:pPr>
            <a:r>
              <a:rPr lang="nl-NL" sz="1400" kern="100" dirty="0">
                <a:effectLst/>
                <a:latin typeface="Arial" panose="020B0604020202020204" pitchFamily="34" charset="0"/>
                <a:ea typeface="Aptos" panose="020B0004020202020204" pitchFamily="34" charset="0"/>
                <a:cs typeface="Times New Roman" panose="02020603050405020304" pitchFamily="18" charset="0"/>
              </a:rPr>
              <a:t>9. Het is in de passages over twee stormaanvallen, en met name die van 20 december, dat de dagboekschrijvers de vrouwen van Haarlem prijzen om hun moed. </a:t>
            </a:r>
            <a:r>
              <a:rPr lang="nl-NL" sz="1400" kern="100" dirty="0" err="1">
                <a:effectLst/>
                <a:latin typeface="Arial" panose="020B0604020202020204" pitchFamily="34" charset="0"/>
                <a:ea typeface="Aptos" panose="020B0004020202020204" pitchFamily="34" charset="0"/>
                <a:cs typeface="Times New Roman" panose="02020603050405020304" pitchFamily="18" charset="0"/>
              </a:rPr>
              <a:t>Arcerius</a:t>
            </a:r>
            <a:r>
              <a:rPr lang="nl-NL" sz="1400" kern="100" dirty="0">
                <a:effectLst/>
                <a:latin typeface="Arial" panose="020B0604020202020204" pitchFamily="34" charset="0"/>
                <a:ea typeface="Aptos" panose="020B0004020202020204" pitchFamily="34" charset="0"/>
                <a:cs typeface="Times New Roman" panose="02020603050405020304" pitchFamily="18" charset="0"/>
              </a:rPr>
              <a:t> was de eerste die dat deed in een pamflet dat nog tijdens het beleg (in juni 1573) op de markt kwam. Hij besluit zijn beschrijving van de stormaanval van 20 december met de constatering dat de stadswallen, nadat ze overdag door de Spanjaarden waren stukgeschoten, ’s nachts zowel door vrouwen als mannen werden hersteld. De Spanjaarden zongen spotliedjes over deze vrouwen. </a:t>
            </a:r>
          </a:p>
          <a:p>
            <a:pPr lvl="0">
              <a:lnSpc>
                <a:spcPct val="200000"/>
              </a:lnSpc>
            </a:pPr>
            <a:endParaRPr lang="nl-NL" sz="1400" kern="100" dirty="0">
              <a:effectLst/>
              <a:latin typeface="Optima" panose="02000503060000020004" pitchFamily="2" charset="0"/>
              <a:ea typeface="Aptos" panose="020B0004020202020204" pitchFamily="34" charset="0"/>
              <a:cs typeface="Times New Roman" panose="02020603050405020304" pitchFamily="18" charset="0"/>
            </a:endParaRPr>
          </a:p>
          <a:p>
            <a:pPr lvl="0">
              <a:lnSpc>
                <a:spcPct val="200000"/>
              </a:lnSpc>
            </a:pPr>
            <a:endParaRPr lang="nl-NL" sz="1400" kern="100" dirty="0">
              <a:effectLst/>
              <a:latin typeface="Arial" panose="020B0604020202020204" pitchFamily="34" charset="0"/>
              <a:ea typeface="Aptos" panose="020B0004020202020204" pitchFamily="34" charset="0"/>
              <a:cs typeface="Times New Roman" panose="02020603050405020304" pitchFamily="18" charset="0"/>
            </a:endParaRPr>
          </a:p>
        </p:txBody>
      </p:sp>
      <p:sp>
        <p:nvSpPr>
          <p:cNvPr id="7" name="Tekstvak 6">
            <a:extLst>
              <a:ext uri="{FF2B5EF4-FFF2-40B4-BE49-F238E27FC236}">
                <a16:creationId xmlns:a16="http://schemas.microsoft.com/office/drawing/2014/main" id="{9ACC1696-7E9E-3EE0-C3F5-86B8E867A680}"/>
              </a:ext>
            </a:extLst>
          </p:cNvPr>
          <p:cNvSpPr txBox="1"/>
          <p:nvPr/>
        </p:nvSpPr>
        <p:spPr>
          <a:xfrm>
            <a:off x="6096000" y="0"/>
            <a:ext cx="6096000" cy="4334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nSpc>
                <a:spcPct val="200000"/>
              </a:lnSpc>
            </a:pPr>
            <a:r>
              <a:rPr lang="nl-NL" sz="1400" kern="100" dirty="0">
                <a:effectLst/>
                <a:latin typeface="Arial" panose="020B0604020202020204" pitchFamily="34" charset="0"/>
                <a:ea typeface="Aptos" panose="020B0004020202020204" pitchFamily="34" charset="0"/>
                <a:cs typeface="Times New Roman" panose="02020603050405020304" pitchFamily="18" charset="0"/>
              </a:rPr>
              <a:t>12. Op 14 mei maakte het stadsbestuur een telling van de inwoners van het belegde Haarlem zodat ze wisten hoeveel monden er te voeden waren. Het Haarlemmermeer was verloren, waardoor de stad afgesloten was van voedselvoorraden. </a:t>
            </a:r>
            <a:endParaRPr lang="nl-NL" sz="1400" kern="100" dirty="0">
              <a:effectLst/>
              <a:latin typeface="Optima" panose="02000503060000020004" pitchFamily="2" charset="0"/>
              <a:ea typeface="Aptos" panose="020B0004020202020204" pitchFamily="34" charset="0"/>
              <a:cs typeface="Times New Roman" panose="02020603050405020304" pitchFamily="18" charset="0"/>
            </a:endParaRPr>
          </a:p>
          <a:p>
            <a:pPr>
              <a:lnSpc>
                <a:spcPct val="200000"/>
              </a:lnSpc>
            </a:pPr>
            <a:r>
              <a:rPr lang="nl-NL" sz="1400" kern="100" dirty="0">
                <a:effectLst/>
                <a:latin typeface="Arial" panose="020B0604020202020204" pitchFamily="34" charset="0"/>
                <a:ea typeface="Aptos" panose="020B0004020202020204" pitchFamily="34" charset="0"/>
                <a:cs typeface="Times New Roman" panose="02020603050405020304" pitchFamily="18" charset="0"/>
              </a:rPr>
              <a:t>Vrouwen en kinderen 				15.865</a:t>
            </a:r>
            <a:endParaRPr lang="nl-NL" sz="1400" kern="100" dirty="0">
              <a:latin typeface="Optima" panose="02000503060000020004" pitchFamily="2" charset="0"/>
              <a:ea typeface="Aptos" panose="020B0004020202020204" pitchFamily="34" charset="0"/>
              <a:cs typeface="Times New Roman" panose="02020603050405020304" pitchFamily="18" charset="0"/>
            </a:endParaRPr>
          </a:p>
          <a:p>
            <a:pPr>
              <a:lnSpc>
                <a:spcPct val="200000"/>
              </a:lnSpc>
            </a:pPr>
            <a:r>
              <a:rPr lang="nl-NL" sz="1400" kern="100" dirty="0">
                <a:effectLst/>
                <a:latin typeface="Arial" panose="020B0604020202020204" pitchFamily="34" charset="0"/>
                <a:ea typeface="Aptos" panose="020B0004020202020204" pitchFamily="34" charset="0"/>
                <a:cs typeface="Times New Roman" panose="02020603050405020304" pitchFamily="18" charset="0"/>
              </a:rPr>
              <a:t>Duitse knechten				1856</a:t>
            </a:r>
          </a:p>
          <a:p>
            <a:pPr>
              <a:lnSpc>
                <a:spcPct val="200000"/>
              </a:lnSpc>
            </a:pPr>
            <a:r>
              <a:rPr lang="nl-NL" sz="1400" kern="100" dirty="0">
                <a:effectLst/>
                <a:latin typeface="Optima" panose="02000503060000020004" pitchFamily="2" charset="0"/>
                <a:ea typeface="Aptos" panose="020B0004020202020204" pitchFamily="34" charset="0"/>
                <a:cs typeface="Times New Roman" panose="02020603050405020304" pitchFamily="18" charset="0"/>
              </a:rPr>
              <a:t>W</a:t>
            </a:r>
            <a:r>
              <a:rPr lang="nl-NL" sz="1400" kern="100" dirty="0">
                <a:effectLst/>
                <a:latin typeface="Arial" panose="020B0604020202020204" pitchFamily="34" charset="0"/>
                <a:ea typeface="Aptos" panose="020B0004020202020204" pitchFamily="34" charset="0"/>
                <a:cs typeface="Times New Roman" panose="02020603050405020304" pitchFamily="18" charset="0"/>
              </a:rPr>
              <a:t>alen, Fransen, Engelsen, Schotten en Ieren		1215</a:t>
            </a:r>
            <a:endParaRPr lang="nl-NL" sz="1400" kern="100" dirty="0">
              <a:latin typeface="Optima" panose="02000503060000020004" pitchFamily="2" charset="0"/>
              <a:ea typeface="Aptos" panose="020B0004020202020204" pitchFamily="34" charset="0"/>
              <a:cs typeface="Times New Roman" panose="02020603050405020304" pitchFamily="18" charset="0"/>
            </a:endParaRPr>
          </a:p>
          <a:p>
            <a:pPr>
              <a:lnSpc>
                <a:spcPct val="200000"/>
              </a:lnSpc>
            </a:pPr>
            <a:r>
              <a:rPr lang="nl-NL" sz="1400" kern="100" dirty="0">
                <a:effectLst/>
                <a:latin typeface="Arial" panose="020B0604020202020204" pitchFamily="34" charset="0"/>
                <a:ea typeface="Aptos" panose="020B0004020202020204" pitchFamily="34" charset="0"/>
                <a:cs typeface="Times New Roman" panose="02020603050405020304" pitchFamily="18" charset="0"/>
              </a:rPr>
              <a:t>Waarachtige burgers				1836</a:t>
            </a:r>
            <a:endParaRPr lang="nl-NL" sz="1400" kern="100" dirty="0">
              <a:latin typeface="Optima" panose="02000503060000020004" pitchFamily="2" charset="0"/>
              <a:ea typeface="Aptos" panose="020B0004020202020204" pitchFamily="34" charset="0"/>
              <a:cs typeface="Times New Roman" panose="02020603050405020304" pitchFamily="18" charset="0"/>
            </a:endParaRPr>
          </a:p>
          <a:p>
            <a:pPr>
              <a:lnSpc>
                <a:spcPct val="200000"/>
              </a:lnSpc>
            </a:pPr>
            <a:r>
              <a:rPr lang="nl-NL" sz="1400" kern="100" dirty="0">
                <a:effectLst/>
                <a:latin typeface="Arial" panose="020B0604020202020204" pitchFamily="34" charset="0"/>
                <a:ea typeface="Aptos" panose="020B0004020202020204" pitchFamily="34" charset="0"/>
                <a:cs typeface="Times New Roman" panose="02020603050405020304" pitchFamily="18" charset="0"/>
              </a:rPr>
              <a:t>Totaal					20.772 personen </a:t>
            </a:r>
            <a:endParaRPr lang="nl-NL" sz="1400" kern="100" dirty="0">
              <a:effectLst/>
              <a:latin typeface="Optima" panose="02000503060000020004" pitchFamily="2" charset="0"/>
              <a:ea typeface="Aptos" panose="020B0004020202020204" pitchFamily="34" charset="0"/>
              <a:cs typeface="Times New Roman" panose="02020603050405020304" pitchFamily="18" charset="0"/>
            </a:endParaRPr>
          </a:p>
          <a:p>
            <a:pPr lvl="0">
              <a:lnSpc>
                <a:spcPct val="200000"/>
              </a:lnSpc>
            </a:pPr>
            <a:endParaRPr lang="nl-NL" sz="1400" kern="100" dirty="0">
              <a:effectLst/>
              <a:latin typeface="Arial" panose="020B06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84410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4F4ED-76B1-02CD-CE90-E012070D1D63}"/>
            </a:ext>
          </a:extLst>
        </p:cNvPr>
        <p:cNvGrpSpPr/>
        <p:nvPr/>
      </p:nvGrpSpPr>
      <p:grpSpPr>
        <a:xfrm>
          <a:off x="0" y="0"/>
          <a:ext cx="0" cy="0"/>
          <a:chOff x="0" y="0"/>
          <a:chExt cx="0" cy="0"/>
        </a:xfrm>
      </p:grpSpPr>
      <p:pic>
        <p:nvPicPr>
          <p:cNvPr id="3" name="Afbeelding 2" descr="Afbeelding met kleding, Fotopapier, persoon, fotolijst&#10;&#10;Door AI gegenereerde inhoud is mogelijk onjuist.">
            <a:extLst>
              <a:ext uri="{FF2B5EF4-FFF2-40B4-BE49-F238E27FC236}">
                <a16:creationId xmlns:a16="http://schemas.microsoft.com/office/drawing/2014/main" id="{A08015A4-3BDF-6916-CB08-D9D55B5E4637}"/>
              </a:ext>
            </a:extLst>
          </p:cNvPr>
          <p:cNvPicPr>
            <a:picLocks noChangeAspect="1"/>
          </p:cNvPicPr>
          <p:nvPr/>
        </p:nvPicPr>
        <p:blipFill>
          <a:blip r:embed="rId2"/>
          <a:srcRect l="21011" t="18496" r="19534" b="24494"/>
          <a:stretch/>
        </p:blipFill>
        <p:spPr>
          <a:xfrm>
            <a:off x="0" y="0"/>
            <a:ext cx="4170468" cy="5167086"/>
          </a:xfrm>
          <a:prstGeom prst="rect">
            <a:avLst/>
          </a:prstGeom>
        </p:spPr>
      </p:pic>
      <p:sp>
        <p:nvSpPr>
          <p:cNvPr id="4" name="Tekstvak 3">
            <a:extLst>
              <a:ext uri="{FF2B5EF4-FFF2-40B4-BE49-F238E27FC236}">
                <a16:creationId xmlns:a16="http://schemas.microsoft.com/office/drawing/2014/main" id="{EEF8C233-4974-D069-4006-C0F1250504A1}"/>
              </a:ext>
            </a:extLst>
          </p:cNvPr>
          <p:cNvSpPr txBox="1"/>
          <p:nvPr/>
        </p:nvSpPr>
        <p:spPr>
          <a:xfrm>
            <a:off x="0" y="5167086"/>
            <a:ext cx="4170467" cy="69871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nSpc>
                <a:spcPct val="150000"/>
              </a:lnSpc>
            </a:pPr>
            <a:r>
              <a:rPr lang="nl-NL" sz="1400" kern="100" dirty="0">
                <a:latin typeface="Arial" panose="020B0604020202020204" pitchFamily="34" charset="0"/>
                <a:ea typeface="Aptos" panose="020B0004020202020204" pitchFamily="34" charset="0"/>
                <a:cs typeface="Times New Roman" panose="02020603050405020304" pitchFamily="18" charset="0"/>
              </a:rPr>
              <a:t>13. Prent: Kenau grijpt naar de wapens</a:t>
            </a:r>
          </a:p>
          <a:p>
            <a:pPr lvl="0">
              <a:lnSpc>
                <a:spcPct val="150000"/>
              </a:lnSpc>
            </a:pPr>
            <a:r>
              <a:rPr lang="nl-NL" sz="1400" kern="100" dirty="0">
                <a:latin typeface="Arial" panose="020B0604020202020204" pitchFamily="34" charset="0"/>
                <a:ea typeface="Aptos" panose="020B0004020202020204" pitchFamily="34" charset="0"/>
                <a:cs typeface="Times New Roman" panose="02020603050405020304" pitchFamily="18" charset="0"/>
              </a:rPr>
              <a:t>Pieter Gerardus Bernhard, 1841</a:t>
            </a:r>
          </a:p>
        </p:txBody>
      </p:sp>
      <p:pic>
        <p:nvPicPr>
          <p:cNvPr id="5" name="Afbeelding 4">
            <a:extLst>
              <a:ext uri="{FF2B5EF4-FFF2-40B4-BE49-F238E27FC236}">
                <a16:creationId xmlns:a16="http://schemas.microsoft.com/office/drawing/2014/main" id="{DA3F4C15-FF3D-B3F5-B289-24E00B29902E}"/>
              </a:ext>
            </a:extLst>
          </p:cNvPr>
          <p:cNvPicPr>
            <a:picLocks noChangeAspect="1"/>
          </p:cNvPicPr>
          <p:nvPr/>
        </p:nvPicPr>
        <p:blipFill>
          <a:blip r:embed="rId3"/>
          <a:srcRect l="16853" t="32604" r="28044" b="19103"/>
          <a:stretch/>
        </p:blipFill>
        <p:spPr>
          <a:xfrm rot="5400000">
            <a:off x="3285096" y="885371"/>
            <a:ext cx="5167086" cy="3396344"/>
          </a:xfrm>
          <a:prstGeom prst="rect">
            <a:avLst/>
          </a:prstGeom>
        </p:spPr>
      </p:pic>
      <p:sp>
        <p:nvSpPr>
          <p:cNvPr id="6" name="Tekstvak 5">
            <a:extLst>
              <a:ext uri="{FF2B5EF4-FFF2-40B4-BE49-F238E27FC236}">
                <a16:creationId xmlns:a16="http://schemas.microsoft.com/office/drawing/2014/main" id="{B8474C00-C6CE-B97E-C44A-95D964109B70}"/>
              </a:ext>
            </a:extLst>
          </p:cNvPr>
          <p:cNvSpPr txBox="1"/>
          <p:nvPr/>
        </p:nvSpPr>
        <p:spPr>
          <a:xfrm>
            <a:off x="4170467" y="5167086"/>
            <a:ext cx="3396343" cy="69871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nSpc>
                <a:spcPct val="150000"/>
              </a:lnSpc>
            </a:pPr>
            <a:r>
              <a:rPr lang="nl-NL" sz="1400" kern="100" dirty="0">
                <a:latin typeface="Arial" panose="020B0604020202020204" pitchFamily="34" charset="0"/>
                <a:ea typeface="Aptos" panose="020B0004020202020204" pitchFamily="34" charset="0"/>
                <a:cs typeface="Times New Roman" panose="02020603050405020304" pitchFamily="18" charset="0"/>
              </a:rPr>
              <a:t>14. Houtsnede van Kenau</a:t>
            </a:r>
          </a:p>
          <a:p>
            <a:pPr lvl="0">
              <a:lnSpc>
                <a:spcPct val="150000"/>
              </a:lnSpc>
            </a:pPr>
            <a:r>
              <a:rPr lang="nl-NL" sz="1400" kern="100" dirty="0">
                <a:latin typeface="Arial" panose="020B0604020202020204" pitchFamily="34" charset="0"/>
                <a:ea typeface="Aptos" panose="020B0004020202020204" pitchFamily="34" charset="0"/>
                <a:cs typeface="Times New Roman" panose="02020603050405020304" pitchFamily="18" charset="0"/>
              </a:rPr>
              <a:t>Onbekende maker, 1573</a:t>
            </a:r>
          </a:p>
        </p:txBody>
      </p:sp>
      <p:pic>
        <p:nvPicPr>
          <p:cNvPr id="8" name="Afbeelding 7" descr="Afbeelding met tekening, schets, illustratie, verven&#10;&#10;Door AI gegenereerde inhoud is mogelijk onjuist.">
            <a:extLst>
              <a:ext uri="{FF2B5EF4-FFF2-40B4-BE49-F238E27FC236}">
                <a16:creationId xmlns:a16="http://schemas.microsoft.com/office/drawing/2014/main" id="{00D36D7E-DBB6-751D-F4C1-47EE1CFBBE87}"/>
              </a:ext>
            </a:extLst>
          </p:cNvPr>
          <p:cNvPicPr>
            <a:picLocks noChangeAspect="1"/>
          </p:cNvPicPr>
          <p:nvPr/>
        </p:nvPicPr>
        <p:blipFill>
          <a:blip r:embed="rId4"/>
          <a:stretch>
            <a:fillRect/>
          </a:stretch>
        </p:blipFill>
        <p:spPr>
          <a:xfrm>
            <a:off x="7566811" y="-29028"/>
            <a:ext cx="4351237" cy="5196114"/>
          </a:xfrm>
          <a:prstGeom prst="rect">
            <a:avLst/>
          </a:prstGeom>
        </p:spPr>
      </p:pic>
      <p:sp>
        <p:nvSpPr>
          <p:cNvPr id="9" name="Tekstvak 8">
            <a:extLst>
              <a:ext uri="{FF2B5EF4-FFF2-40B4-BE49-F238E27FC236}">
                <a16:creationId xmlns:a16="http://schemas.microsoft.com/office/drawing/2014/main" id="{89F688B5-7544-2ED2-793F-8FE8553E494F}"/>
              </a:ext>
            </a:extLst>
          </p:cNvPr>
          <p:cNvSpPr txBox="1"/>
          <p:nvPr/>
        </p:nvSpPr>
        <p:spPr>
          <a:xfrm>
            <a:off x="7566810" y="5167085"/>
            <a:ext cx="4351237" cy="69871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nSpc>
                <a:spcPct val="150000"/>
              </a:lnSpc>
            </a:pPr>
            <a:r>
              <a:rPr lang="nl-NL" sz="1400" kern="100" dirty="0">
                <a:latin typeface="Arial" panose="020B0604020202020204" pitchFamily="34" charset="0"/>
                <a:ea typeface="Aptos" panose="020B0004020202020204" pitchFamily="34" charset="0"/>
                <a:cs typeface="Times New Roman" panose="02020603050405020304" pitchFamily="18" charset="0"/>
              </a:rPr>
              <a:t>15</a:t>
            </a:r>
            <a:r>
              <a:rPr lang="nl-NL" sz="1400" kern="100">
                <a:latin typeface="Arial" panose="020B0604020202020204" pitchFamily="34" charset="0"/>
                <a:ea typeface="Aptos" panose="020B0004020202020204" pitchFamily="34" charset="0"/>
                <a:cs typeface="Times New Roman" panose="02020603050405020304" pitchFamily="18" charset="0"/>
              </a:rPr>
              <a:t>. Kenau </a:t>
            </a:r>
            <a:r>
              <a:rPr lang="nl-NL" sz="1400" kern="100" dirty="0">
                <a:latin typeface="Arial" panose="020B0604020202020204" pitchFamily="34" charset="0"/>
                <a:ea typeface="Aptos" panose="020B0004020202020204" pitchFamily="34" charset="0"/>
                <a:cs typeface="Times New Roman" panose="02020603050405020304" pitchFamily="18" charset="0"/>
              </a:rPr>
              <a:t>met het hoofd van een Spanjaard</a:t>
            </a:r>
          </a:p>
          <a:p>
            <a:pPr lvl="0">
              <a:lnSpc>
                <a:spcPct val="150000"/>
              </a:lnSpc>
            </a:pPr>
            <a:r>
              <a:rPr lang="nl-NL" sz="1400" kern="100" dirty="0" err="1">
                <a:latin typeface="Arial" panose="020B0604020202020204" pitchFamily="34" charset="0"/>
                <a:ea typeface="Aptos" panose="020B0004020202020204" pitchFamily="34" charset="0"/>
                <a:cs typeface="Times New Roman" panose="02020603050405020304" pitchFamily="18" charset="0"/>
              </a:rPr>
              <a:t>Remigius</a:t>
            </a:r>
            <a:r>
              <a:rPr lang="nl-NL" sz="1400" kern="100" dirty="0">
                <a:latin typeface="Arial" panose="020B0604020202020204" pitchFamily="34" charset="0"/>
                <a:ea typeface="Aptos" panose="020B0004020202020204" pitchFamily="34" charset="0"/>
                <a:cs typeface="Times New Roman" panose="02020603050405020304" pitchFamily="18" charset="0"/>
              </a:rPr>
              <a:t> Hogenberg, ca. 1573-1580</a:t>
            </a:r>
          </a:p>
        </p:txBody>
      </p:sp>
    </p:spTree>
    <p:extLst>
      <p:ext uri="{BB962C8B-B14F-4D97-AF65-F5344CB8AC3E}">
        <p14:creationId xmlns:p14="http://schemas.microsoft.com/office/powerpoint/2010/main" val="107221300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1977</TotalTime>
  <Words>1090</Words>
  <Application>Microsoft Macintosh PowerPoint</Application>
  <PresentationFormat>Breedbeeld</PresentationFormat>
  <Paragraphs>32</Paragraphs>
  <Slides>5</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5</vt:i4>
      </vt:variant>
    </vt:vector>
  </HeadingPairs>
  <TitlesOfParts>
    <vt:vector size="10" baseType="lpstr">
      <vt:lpstr>Aptos</vt:lpstr>
      <vt:lpstr>Aptos Display</vt:lpstr>
      <vt:lpstr>Arial</vt:lpstr>
      <vt:lpstr>Optima</vt:lpstr>
      <vt:lpstr>Kantoorthema</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Laure Dijkstra</dc:creator>
  <cp:lastModifiedBy>Laure Dijkstra</cp:lastModifiedBy>
  <cp:revision>14</cp:revision>
  <cp:lastPrinted>2025-01-20T07:50:48Z</cp:lastPrinted>
  <dcterms:created xsi:type="dcterms:W3CDTF">2025-01-17T18:50:34Z</dcterms:created>
  <dcterms:modified xsi:type="dcterms:W3CDTF">2025-03-12T22:48:52Z</dcterms:modified>
</cp:coreProperties>
</file>