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099" autoAdjust="0"/>
  </p:normalViewPr>
  <p:slideViewPr>
    <p:cSldViewPr snapToGrid="0">
      <p:cViewPr varScale="1">
        <p:scale>
          <a:sx n="54" d="100"/>
          <a:sy n="54" d="100"/>
        </p:scale>
        <p:origin x="18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03B89C-D473-4060-A012-44CB36344312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AC2A-5270-4E1F-B19F-CEE22E4A38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048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item/eenvandaag-in-de-klas-moorden-op-banda-om-nootmuskaat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2400" dirty="0">
                <a:latin typeface="Calibri"/>
                <a:cs typeface="Calibri"/>
                <a:hlinkClick r:id="rId3"/>
              </a:rPr>
              <a:t>https://schooltv.nl/item/eenvandaag-in-de-klas-moorden-op-banda-om-nootmuskaat</a:t>
            </a:r>
            <a:r>
              <a:rPr lang="nl-NL" sz="2400" spc="-1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endParaRPr lang="nl-NL" sz="2400" dirty="0">
              <a:latin typeface="Calibri"/>
              <a:cs typeface="Calibri"/>
            </a:endParaRPr>
          </a:p>
          <a:p>
            <a:endParaRPr lang="nl-NL" sz="240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F514-A069-4F52-8AF6-5347E34A951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2876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7F514-A069-4F52-8AF6-5347E34A951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1480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0485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8460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6617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b="1" i="1" dirty="0">
                <a:latin typeface="Calibri"/>
                <a:cs typeface="Calibri"/>
              </a:rPr>
              <a:t>Beginnen</a:t>
            </a:r>
            <a:r>
              <a:rPr b="1" i="1" spc="-50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Uitleg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Denken</a:t>
            </a:r>
            <a:r>
              <a:rPr spc="-5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Delen</a:t>
            </a:r>
            <a:r>
              <a:rPr spc="-40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Uitwisselen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53272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76324" y="908684"/>
            <a:ext cx="7336155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0" i="0">
                <a:solidFill>
                  <a:srgbClr val="404040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40404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b="1" i="1" dirty="0">
                <a:latin typeface="Calibri"/>
                <a:cs typeface="Calibri"/>
              </a:rPr>
              <a:t>Beginnen</a:t>
            </a:r>
            <a:r>
              <a:rPr b="1" i="1" spc="-50" dirty="0">
                <a:latin typeface="Calibri"/>
                <a:cs typeface="Calibri"/>
              </a:rPr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Uitleg</a:t>
            </a:r>
            <a:r>
              <a:rPr spc="-45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Denken</a:t>
            </a:r>
            <a:r>
              <a:rPr spc="-50" dirty="0"/>
              <a:t> </a:t>
            </a:r>
            <a:r>
              <a:rPr dirty="0"/>
              <a:t>–</a:t>
            </a:r>
            <a:r>
              <a:rPr spc="-35" dirty="0"/>
              <a:t> </a:t>
            </a:r>
            <a:r>
              <a:rPr dirty="0"/>
              <a:t>Delen</a:t>
            </a:r>
            <a:r>
              <a:rPr spc="-40" dirty="0"/>
              <a:t> </a:t>
            </a:r>
            <a:r>
              <a:rPr dirty="0"/>
              <a:t>-</a:t>
            </a:r>
            <a:r>
              <a:rPr spc="-30" dirty="0"/>
              <a:t> </a:t>
            </a:r>
            <a:r>
              <a:rPr spc="-10" dirty="0"/>
              <a:t>Uitwisselen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6/10/2025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1981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0157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09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5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154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>
                    <a:lumMod val="9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0593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225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44177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4050791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9443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1">
              <a:lumMod val="50000"/>
              <a:lumOff val="5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6138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E6F8EE13-47B1-4996-8042-D6E9D84519AE}" type="datetimeFigureOut">
              <a:rPr lang="nl-NL" smtClean="0"/>
              <a:t>10-6-2025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DE5270D-E848-4BAF-899E-66B8A1A0D347}" type="slidenum">
              <a:rPr lang="nl-NL" smtClean="0"/>
              <a:t>‹nr.›</a:t>
            </a:fld>
            <a:endParaRPr lang="nl-NL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494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chooltv.nl/item/eenvandaag-in-de-klas-moorden-op-banda-om-nootmuskaa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210807" y="594170"/>
            <a:ext cx="450151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0" dirty="0">
                <a:latin typeface="Calibri Light"/>
                <a:cs typeface="Calibri Light"/>
              </a:rPr>
              <a:t>Binnen</a:t>
            </a:r>
            <a:r>
              <a:rPr i="1" spc="-200" dirty="0">
                <a:latin typeface="Calibri Light"/>
                <a:cs typeface="Calibri Light"/>
              </a:rPr>
              <a:t> </a:t>
            </a:r>
            <a:r>
              <a:rPr i="1" dirty="0">
                <a:latin typeface="Calibri Light"/>
                <a:cs typeface="Calibri Light"/>
              </a:rPr>
              <a:t>is</a:t>
            </a:r>
            <a:r>
              <a:rPr i="1" spc="-185" dirty="0">
                <a:latin typeface="Calibri Light"/>
                <a:cs typeface="Calibri Light"/>
              </a:rPr>
              <a:t> </a:t>
            </a:r>
            <a:r>
              <a:rPr i="1" spc="-25" dirty="0">
                <a:latin typeface="Calibri Light"/>
                <a:cs typeface="Calibri Light"/>
              </a:rPr>
              <a:t>beginnen</a:t>
            </a:r>
          </a:p>
        </p:txBody>
      </p:sp>
      <p:sp>
        <p:nvSpPr>
          <p:cNvPr id="6" name="object 6"/>
          <p:cNvSpPr/>
          <p:nvPr/>
        </p:nvSpPr>
        <p:spPr>
          <a:xfrm>
            <a:off x="6411467" y="2086355"/>
            <a:ext cx="4749165" cy="0"/>
          </a:xfrm>
          <a:custGeom>
            <a:avLst/>
            <a:gdLst/>
            <a:ahLst/>
            <a:cxnLst/>
            <a:rect l="l" t="t" r="r" b="b"/>
            <a:pathLst>
              <a:path w="4749165">
                <a:moveTo>
                  <a:pt x="0" y="0"/>
                </a:moveTo>
                <a:lnTo>
                  <a:pt x="4748784" y="0"/>
                </a:lnTo>
              </a:path>
            </a:pathLst>
          </a:custGeom>
          <a:ln w="6350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6589268" y="2201418"/>
            <a:ext cx="4123054" cy="183070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0000"/>
              </a:lnSpc>
              <a:spcBef>
                <a:spcPts val="484"/>
              </a:spcBef>
            </a:pPr>
            <a:r>
              <a:rPr lang="nl-NL" sz="3200" dirty="0">
                <a:latin typeface="Calibri"/>
                <a:cs typeface="Calibri"/>
              </a:rPr>
              <a:t>Wie</a:t>
            </a:r>
            <a:r>
              <a:rPr lang="nl-NL" sz="3200" spc="-50" dirty="0">
                <a:latin typeface="Calibri"/>
                <a:cs typeface="Calibri"/>
              </a:rPr>
              <a:t> </a:t>
            </a:r>
            <a:r>
              <a:rPr lang="nl-NL" sz="3200" dirty="0">
                <a:latin typeface="Calibri"/>
                <a:cs typeface="Calibri"/>
              </a:rPr>
              <a:t>weet</a:t>
            </a:r>
            <a:r>
              <a:rPr lang="nl-NL" sz="3200" spc="-85" dirty="0">
                <a:latin typeface="Calibri"/>
                <a:cs typeface="Calibri"/>
              </a:rPr>
              <a:t> </a:t>
            </a:r>
            <a:r>
              <a:rPr lang="nl-NL" sz="3200" dirty="0">
                <a:latin typeface="Calibri"/>
                <a:cs typeface="Calibri"/>
              </a:rPr>
              <a:t>nog</a:t>
            </a:r>
            <a:r>
              <a:rPr lang="nl-NL" sz="3200" spc="-40" dirty="0">
                <a:latin typeface="Calibri"/>
                <a:cs typeface="Calibri"/>
              </a:rPr>
              <a:t> wie </a:t>
            </a:r>
            <a:r>
              <a:rPr lang="nl-NL" sz="3200" dirty="0">
                <a:latin typeface="Calibri"/>
                <a:cs typeface="Calibri"/>
              </a:rPr>
              <a:t>Jan</a:t>
            </a:r>
            <a:r>
              <a:rPr lang="nl-NL" sz="3200" spc="-25" dirty="0">
                <a:latin typeface="Calibri"/>
                <a:cs typeface="Calibri"/>
              </a:rPr>
              <a:t> </a:t>
            </a:r>
            <a:r>
              <a:rPr lang="nl-NL" sz="3200" spc="-10" dirty="0">
                <a:latin typeface="Calibri"/>
                <a:cs typeface="Calibri"/>
              </a:rPr>
              <a:t>Pieterszoon </a:t>
            </a:r>
            <a:r>
              <a:rPr lang="nl-NL" sz="3200" dirty="0">
                <a:latin typeface="Calibri"/>
                <a:cs typeface="Calibri"/>
              </a:rPr>
              <a:t>Coen</a:t>
            </a:r>
            <a:r>
              <a:rPr lang="nl-NL" sz="3200" spc="-35" dirty="0">
                <a:latin typeface="Calibri"/>
                <a:cs typeface="Calibri"/>
              </a:rPr>
              <a:t> </a:t>
            </a:r>
            <a:r>
              <a:rPr lang="nl-NL" sz="3200" dirty="0">
                <a:latin typeface="Calibri"/>
                <a:cs typeface="Calibri"/>
              </a:rPr>
              <a:t>is</a:t>
            </a:r>
            <a:r>
              <a:rPr lang="nl-NL" sz="3200" spc="-40" dirty="0">
                <a:latin typeface="Calibri"/>
                <a:cs typeface="Calibri"/>
              </a:rPr>
              <a:t> </a:t>
            </a:r>
            <a:r>
              <a:rPr lang="nl-NL" sz="3200" dirty="0">
                <a:latin typeface="Calibri"/>
                <a:cs typeface="Calibri"/>
              </a:rPr>
              <a:t>en</a:t>
            </a:r>
            <a:r>
              <a:rPr lang="nl-NL" sz="3200" spc="-30" dirty="0">
                <a:latin typeface="Calibri"/>
                <a:cs typeface="Calibri"/>
              </a:rPr>
              <a:t> </a:t>
            </a:r>
            <a:r>
              <a:rPr lang="nl-NL" sz="3200" dirty="0">
                <a:latin typeface="Calibri"/>
                <a:cs typeface="Calibri"/>
              </a:rPr>
              <a:t>waarom</a:t>
            </a:r>
            <a:r>
              <a:rPr lang="nl-NL" sz="3200" spc="-35" dirty="0">
                <a:latin typeface="Calibri"/>
                <a:cs typeface="Calibri"/>
              </a:rPr>
              <a:t> </a:t>
            </a:r>
            <a:r>
              <a:rPr lang="nl-NL" sz="3200" dirty="0">
                <a:latin typeface="Calibri"/>
                <a:cs typeface="Calibri"/>
              </a:rPr>
              <a:t>hij</a:t>
            </a:r>
            <a:r>
              <a:rPr lang="nl-NL" sz="3200" spc="-30" dirty="0">
                <a:latin typeface="Calibri"/>
                <a:cs typeface="Calibri"/>
              </a:rPr>
              <a:t> </a:t>
            </a:r>
            <a:r>
              <a:rPr lang="nl-NL" sz="3200" spc="-25" dirty="0">
                <a:latin typeface="Calibri"/>
                <a:cs typeface="Calibri"/>
              </a:rPr>
              <a:t>zo </a:t>
            </a:r>
            <a:r>
              <a:rPr lang="nl-NL" sz="3200" spc="-20" dirty="0">
                <a:latin typeface="Calibri"/>
                <a:cs typeface="Calibri"/>
              </a:rPr>
              <a:t>controversieel</a:t>
            </a:r>
            <a:r>
              <a:rPr lang="nl-NL" sz="3200" spc="-45" dirty="0">
                <a:latin typeface="Calibri"/>
                <a:cs typeface="Calibri"/>
              </a:rPr>
              <a:t> </a:t>
            </a:r>
            <a:r>
              <a:rPr lang="nl-NL" sz="3200" spc="-20" dirty="0">
                <a:latin typeface="Calibri"/>
                <a:cs typeface="Calibri"/>
              </a:rPr>
              <a:t>was?</a:t>
            </a:r>
            <a:endParaRPr sz="3200" dirty="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9680" y="233172"/>
            <a:ext cx="3912108" cy="586892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ftr" sz="quarter" idx="5"/>
          </p:nvPr>
        </p:nvSpPr>
        <p:spPr>
          <a:xfrm>
            <a:off x="2715895" y="6489065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nl-NL" b="1" i="1" u="sng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Uitleg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Denken</a:t>
            </a:r>
            <a:r>
              <a:rPr lang="nl-NL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Delen</a:t>
            </a:r>
            <a:r>
              <a:rPr lang="nl-NL" spc="-4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nl-NL" spc="-30" dirty="0">
                <a:solidFill>
                  <a:schemeClr val="tx1"/>
                </a:solidFill>
              </a:rPr>
              <a:t> </a:t>
            </a:r>
            <a:r>
              <a:rPr lang="nl-NL" spc="-10" dirty="0">
                <a:solidFill>
                  <a:schemeClr val="tx1"/>
                </a:solidFill>
              </a:rPr>
              <a:t>Uitwisselen</a:t>
            </a:r>
            <a:endParaRPr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Opdracht:</a:t>
            </a:r>
            <a:r>
              <a:rPr spc="-170" dirty="0"/>
              <a:t> </a:t>
            </a:r>
            <a:r>
              <a:rPr spc="-40" dirty="0"/>
              <a:t>delen</a:t>
            </a:r>
            <a:r>
              <a:rPr spc="-155" dirty="0"/>
              <a:t> </a:t>
            </a:r>
            <a:r>
              <a:rPr spc="-30" dirty="0"/>
              <a:t>(groepjes)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720723"/>
            <a:ext cx="9982200" cy="3848169"/>
          </a:xfrm>
          <a:prstGeom prst="rect">
            <a:avLst/>
          </a:prstGeom>
        </p:spPr>
        <p:txBody>
          <a:bodyPr vert="horz" wrap="square" lIns="0" tIns="167640" rIns="0" bIns="0" rtlCol="0">
            <a:spAutoFit/>
          </a:bodyPr>
          <a:lstStyle/>
          <a:p>
            <a:pPr marL="12700" marR="108585" indent="5715">
              <a:lnSpc>
                <a:spcPct val="70000"/>
              </a:lnSpc>
              <a:spcBef>
                <a:spcPts val="1320"/>
              </a:spcBef>
            </a:pPr>
            <a:r>
              <a:rPr sz="3400" dirty="0">
                <a:latin typeface="Calibri"/>
                <a:cs typeface="Calibri"/>
              </a:rPr>
              <a:t>Stap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1: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Wissel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antwoorden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op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vragen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uit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schrijf </a:t>
            </a:r>
            <a:r>
              <a:rPr sz="3400" dirty="0">
                <a:latin typeface="Calibri"/>
                <a:cs typeface="Calibri"/>
              </a:rPr>
              <a:t>deze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op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(huiswerk).</a:t>
            </a:r>
            <a:endParaRPr sz="3400" dirty="0">
              <a:latin typeface="Calibri"/>
              <a:cs typeface="Calibri"/>
            </a:endParaRPr>
          </a:p>
          <a:p>
            <a:pPr marL="12700" marR="1277620" indent="5715">
              <a:lnSpc>
                <a:spcPct val="70000"/>
              </a:lnSpc>
              <a:spcBef>
                <a:spcPts val="1390"/>
              </a:spcBef>
            </a:pPr>
            <a:r>
              <a:rPr sz="3400" dirty="0">
                <a:latin typeface="Calibri"/>
                <a:cs typeface="Calibri"/>
              </a:rPr>
              <a:t>Stap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2: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Maak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een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emotienetwerk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op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het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grote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vel </a:t>
            </a:r>
            <a:r>
              <a:rPr sz="3400" spc="-40" dirty="0">
                <a:latin typeface="Calibri"/>
                <a:cs typeface="Calibri"/>
              </a:rPr>
              <a:t>papier.</a:t>
            </a:r>
            <a:r>
              <a:rPr sz="3400" spc="-9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Vul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daarop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alle</a:t>
            </a:r>
            <a:r>
              <a:rPr sz="3400" spc="-10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bronnen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(1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t/m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9).</a:t>
            </a:r>
            <a:endParaRPr sz="3400" dirty="0">
              <a:latin typeface="Calibri"/>
              <a:cs typeface="Calibri"/>
            </a:endParaRPr>
          </a:p>
          <a:p>
            <a:pPr marL="12700" marR="5080" indent="5715">
              <a:lnSpc>
                <a:spcPct val="70000"/>
              </a:lnSpc>
              <a:spcBef>
                <a:spcPts val="1405"/>
              </a:spcBef>
            </a:pPr>
            <a:r>
              <a:rPr sz="3400" dirty="0">
                <a:latin typeface="Calibri"/>
                <a:cs typeface="Calibri"/>
              </a:rPr>
              <a:t>Stap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3.</a:t>
            </a:r>
            <a:r>
              <a:rPr sz="3400" spc="-3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Vul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het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netwerk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je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positie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bij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aanvang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van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de </a:t>
            </a:r>
            <a:r>
              <a:rPr sz="3400" dirty="0">
                <a:latin typeface="Calibri"/>
                <a:cs typeface="Calibri"/>
              </a:rPr>
              <a:t>opdracht,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met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je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b="1" dirty="0">
                <a:latin typeface="Calibri"/>
                <a:cs typeface="Calibri"/>
              </a:rPr>
              <a:t>naam</a:t>
            </a:r>
            <a:r>
              <a:rPr sz="3400" dirty="0">
                <a:latin typeface="Calibri"/>
                <a:cs typeface="Calibri"/>
              </a:rPr>
              <a:t>.</a:t>
            </a:r>
            <a:r>
              <a:rPr sz="3400" spc="-6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Ga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met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je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groepje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in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gesprek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of </a:t>
            </a:r>
            <a:r>
              <a:rPr sz="3400" dirty="0">
                <a:latin typeface="Calibri"/>
                <a:cs typeface="Calibri"/>
              </a:rPr>
              <a:t>je</a:t>
            </a:r>
            <a:r>
              <a:rPr sz="3400" spc="-5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deze</a:t>
            </a:r>
            <a:r>
              <a:rPr sz="3400" spc="-7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positie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wijzigt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naar</a:t>
            </a:r>
            <a:r>
              <a:rPr sz="3400" spc="-5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aanleiding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van</a:t>
            </a:r>
            <a:r>
              <a:rPr sz="3400" spc="-6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</a:t>
            </a:r>
            <a:r>
              <a:rPr sz="3400" spc="-5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opdracht.</a:t>
            </a:r>
            <a:endParaRPr sz="3400" dirty="0">
              <a:latin typeface="Calibri"/>
              <a:cs typeface="Calibri"/>
            </a:endParaRPr>
          </a:p>
          <a:p>
            <a:pPr marL="12700" marR="349250">
              <a:lnSpc>
                <a:spcPct val="70000"/>
              </a:lnSpc>
            </a:pPr>
            <a:r>
              <a:rPr sz="3400" spc="-50" dirty="0">
                <a:latin typeface="Calibri"/>
                <a:cs typeface="Calibri"/>
              </a:rPr>
              <a:t>Trek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dan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een</a:t>
            </a:r>
            <a:r>
              <a:rPr sz="3400" spc="-8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lijn.</a:t>
            </a:r>
            <a:r>
              <a:rPr sz="3400" spc="-80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Bespreek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</a:t>
            </a:r>
            <a:r>
              <a:rPr sz="3400" spc="-75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resultaten.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Deze</a:t>
            </a:r>
            <a:r>
              <a:rPr sz="3400" spc="-95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licht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25" dirty="0">
                <a:latin typeface="Calibri"/>
                <a:cs typeface="Calibri"/>
              </a:rPr>
              <a:t>elk </a:t>
            </a:r>
            <a:r>
              <a:rPr sz="3400" dirty="0">
                <a:latin typeface="Calibri"/>
                <a:cs typeface="Calibri"/>
              </a:rPr>
              <a:t>groepje</a:t>
            </a:r>
            <a:r>
              <a:rPr sz="3400" spc="-100" dirty="0">
                <a:latin typeface="Calibri"/>
                <a:cs typeface="Calibri"/>
              </a:rPr>
              <a:t> </a:t>
            </a:r>
            <a:r>
              <a:rPr sz="3400" spc="-10" dirty="0">
                <a:latin typeface="Calibri"/>
                <a:cs typeface="Calibri"/>
              </a:rPr>
              <a:t>straks</a:t>
            </a:r>
            <a:r>
              <a:rPr sz="3400" spc="-114" dirty="0">
                <a:latin typeface="Calibri"/>
                <a:cs typeface="Calibri"/>
              </a:rPr>
              <a:t> </a:t>
            </a:r>
            <a:r>
              <a:rPr sz="3400" dirty="0">
                <a:latin typeface="Calibri"/>
                <a:cs typeface="Calibri"/>
              </a:rPr>
              <a:t>klassikaal</a:t>
            </a:r>
            <a:r>
              <a:rPr sz="3400" spc="-140" dirty="0">
                <a:latin typeface="Calibri"/>
                <a:cs typeface="Calibri"/>
              </a:rPr>
              <a:t> </a:t>
            </a:r>
            <a:r>
              <a:rPr sz="3400" spc="-20" dirty="0">
                <a:latin typeface="Calibri"/>
                <a:cs typeface="Calibri"/>
              </a:rPr>
              <a:t>toe.</a:t>
            </a:r>
            <a:endParaRPr sz="34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326BA78F-36D4-45A0-38DE-B15145A50169}"/>
              </a:ext>
            </a:extLst>
          </p:cNvPr>
          <p:cNvSpPr txBox="1">
            <a:spLocks/>
          </p:cNvSpPr>
          <p:nvPr/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U</a:t>
            </a:r>
            <a:r>
              <a:rPr lang="nl-NL" dirty="0">
                <a:solidFill>
                  <a:schemeClr val="tx1"/>
                </a:solidFill>
              </a:rPr>
              <a:t>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Denken – </a:t>
            </a:r>
            <a:r>
              <a:rPr lang="nl-NL" b="1" i="1" u="sng" spc="-35" dirty="0">
                <a:solidFill>
                  <a:schemeClr val="tx1"/>
                </a:solidFill>
              </a:rPr>
              <a:t>Delen</a:t>
            </a:r>
            <a:r>
              <a:rPr lang="nl-NL" spc="-35" dirty="0">
                <a:solidFill>
                  <a:schemeClr val="tx1"/>
                </a:solidFill>
              </a:rPr>
              <a:t> - Uitwisselen</a:t>
            </a:r>
            <a:endParaRPr lang="nl-NL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Opdracht:</a:t>
            </a:r>
            <a:r>
              <a:rPr spc="-135" dirty="0"/>
              <a:t> </a:t>
            </a:r>
            <a:r>
              <a:rPr spc="-40" dirty="0"/>
              <a:t>uitwisselen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700088" y="2159421"/>
            <a:ext cx="5395912" cy="2539157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04139" marR="5080" indent="12065">
              <a:lnSpc>
                <a:spcPct val="100000"/>
              </a:lnSpc>
              <a:spcBef>
                <a:spcPts val="640"/>
              </a:spcBef>
            </a:pPr>
            <a:r>
              <a:rPr lang="nl-NL" sz="2800" dirty="0" err="1"/>
              <a:t>Wi</a:t>
            </a:r>
            <a:r>
              <a:rPr sz="2800" dirty="0"/>
              <a:t>e</a:t>
            </a:r>
            <a:r>
              <a:rPr sz="2800" spc="-40" dirty="0"/>
              <a:t> </a:t>
            </a:r>
            <a:r>
              <a:rPr sz="2800" dirty="0"/>
              <a:t>heeft</a:t>
            </a:r>
            <a:r>
              <a:rPr sz="2800" spc="-25" dirty="0"/>
              <a:t> </a:t>
            </a:r>
            <a:r>
              <a:rPr sz="2800" dirty="0"/>
              <a:t>zijn</a:t>
            </a:r>
            <a:r>
              <a:rPr sz="2800" spc="-20" dirty="0"/>
              <a:t> </a:t>
            </a:r>
            <a:r>
              <a:rPr sz="2800" dirty="0"/>
              <a:t>positie</a:t>
            </a:r>
            <a:r>
              <a:rPr sz="2800" spc="-40" dirty="0"/>
              <a:t> </a:t>
            </a:r>
            <a:r>
              <a:rPr sz="2800" spc="-25" dirty="0"/>
              <a:t>in </a:t>
            </a:r>
            <a:r>
              <a:rPr sz="2800" dirty="0"/>
              <a:t>het</a:t>
            </a:r>
            <a:r>
              <a:rPr sz="2800" spc="-40" dirty="0"/>
              <a:t> </a:t>
            </a:r>
            <a:r>
              <a:rPr sz="2800" spc="-10" dirty="0" err="1"/>
              <a:t>emotienetwerk</a:t>
            </a:r>
            <a:r>
              <a:rPr lang="nl-NL" sz="2800" spc="-10" dirty="0"/>
              <a:t> </a:t>
            </a:r>
            <a:r>
              <a:rPr sz="2800" spc="-10" dirty="0" err="1"/>
              <a:t>aangepast</a:t>
            </a:r>
            <a:r>
              <a:rPr sz="2800" spc="-10" dirty="0"/>
              <a:t>?</a:t>
            </a:r>
            <a:endParaRPr sz="4400" dirty="0"/>
          </a:p>
          <a:p>
            <a:pPr>
              <a:lnSpc>
                <a:spcPct val="100000"/>
              </a:lnSpc>
              <a:spcBef>
                <a:spcPts val="2235"/>
              </a:spcBef>
            </a:pPr>
            <a:endParaRPr sz="4400" dirty="0"/>
          </a:p>
          <a:p>
            <a:pPr marL="12700" marR="175895">
              <a:lnSpc>
                <a:spcPct val="100000"/>
              </a:lnSpc>
            </a:pPr>
            <a:r>
              <a:rPr sz="2800" dirty="0"/>
              <a:t>Wie</a:t>
            </a:r>
            <a:r>
              <a:rPr sz="2800" spc="-85" dirty="0"/>
              <a:t> </a:t>
            </a:r>
            <a:r>
              <a:rPr sz="2800" dirty="0"/>
              <a:t>wil</a:t>
            </a:r>
            <a:r>
              <a:rPr sz="2800" spc="-80" dirty="0"/>
              <a:t> </a:t>
            </a:r>
            <a:r>
              <a:rPr sz="2800" dirty="0"/>
              <a:t>verder</a:t>
            </a:r>
            <a:r>
              <a:rPr sz="2800" spc="-60" dirty="0"/>
              <a:t> </a:t>
            </a:r>
            <a:r>
              <a:rPr sz="2800" dirty="0" err="1"/>
              <a:t>nog</a:t>
            </a:r>
            <a:r>
              <a:rPr sz="2800" spc="-80" dirty="0"/>
              <a:t> </a:t>
            </a:r>
            <a:r>
              <a:rPr sz="2800" spc="-20" dirty="0" err="1"/>
              <a:t>iets</a:t>
            </a:r>
            <a:r>
              <a:rPr lang="nl-NL" sz="2800" spc="-20" dirty="0"/>
              <a:t> </a:t>
            </a:r>
            <a:r>
              <a:rPr sz="2800" spc="-10" dirty="0" err="1"/>
              <a:t>vertellen</a:t>
            </a:r>
            <a:r>
              <a:rPr sz="2800" spc="-10" dirty="0"/>
              <a:t>?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6368351" y="1939607"/>
            <a:ext cx="5680710" cy="3553460"/>
            <a:chOff x="6368351" y="1939607"/>
            <a:chExt cx="5680710" cy="355346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7940" y="1949196"/>
              <a:ext cx="5661659" cy="3534155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373114" y="1944370"/>
              <a:ext cx="5671185" cy="3543935"/>
            </a:xfrm>
            <a:custGeom>
              <a:avLst/>
              <a:gdLst/>
              <a:ahLst/>
              <a:cxnLst/>
              <a:rect l="l" t="t" r="r" b="b"/>
              <a:pathLst>
                <a:path w="5671184" h="3543935">
                  <a:moveTo>
                    <a:pt x="0" y="3543680"/>
                  </a:moveTo>
                  <a:lnTo>
                    <a:pt x="5671185" y="3543680"/>
                  </a:lnTo>
                  <a:lnTo>
                    <a:pt x="5671185" y="0"/>
                  </a:lnTo>
                  <a:lnTo>
                    <a:pt x="0" y="0"/>
                  </a:lnTo>
                  <a:lnTo>
                    <a:pt x="0" y="3543680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C6965C14-609B-5B12-7E01-3759AFA4AF57}"/>
              </a:ext>
            </a:extLst>
          </p:cNvPr>
          <p:cNvSpPr txBox="1">
            <a:spLocks/>
          </p:cNvSpPr>
          <p:nvPr/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U</a:t>
            </a:r>
            <a:r>
              <a:rPr lang="nl-NL" dirty="0">
                <a:solidFill>
                  <a:schemeClr val="tx1"/>
                </a:solidFill>
              </a:rPr>
              <a:t>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Denken – Delen - </a:t>
            </a:r>
            <a:r>
              <a:rPr lang="nl-NL" b="1" i="1" u="sng" spc="-35" dirty="0">
                <a:solidFill>
                  <a:schemeClr val="tx1"/>
                </a:solidFill>
              </a:rPr>
              <a:t>Uitwisselen</a:t>
            </a:r>
            <a:endParaRPr lang="nl-NL" b="1" i="1" u="sng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i="1" spc="-40" dirty="0">
                <a:latin typeface="Calibri Light"/>
                <a:cs typeface="Calibri Light"/>
              </a:rPr>
              <a:t>Binnen</a:t>
            </a:r>
            <a:r>
              <a:rPr i="1" spc="-200" dirty="0">
                <a:latin typeface="Calibri Light"/>
                <a:cs typeface="Calibri Light"/>
              </a:rPr>
              <a:t> </a:t>
            </a:r>
            <a:r>
              <a:rPr i="1" dirty="0">
                <a:latin typeface="Calibri Light"/>
                <a:cs typeface="Calibri Light"/>
              </a:rPr>
              <a:t>is</a:t>
            </a:r>
            <a:r>
              <a:rPr i="1" spc="-195" dirty="0">
                <a:latin typeface="Calibri Light"/>
                <a:cs typeface="Calibri Light"/>
              </a:rPr>
              <a:t> </a:t>
            </a:r>
            <a:r>
              <a:rPr i="1" spc="-25" dirty="0">
                <a:latin typeface="Calibri Light"/>
                <a:cs typeface="Calibri Light"/>
              </a:rPr>
              <a:t>beginnen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85952" y="1992325"/>
            <a:ext cx="5816600" cy="29349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03505" marR="5080" indent="-91440">
              <a:lnSpc>
                <a:spcPts val="3030"/>
              </a:lnSpc>
              <a:spcBef>
                <a:spcPts val="475"/>
              </a:spcBef>
              <a:buClr>
                <a:srgbClr val="E38312"/>
              </a:buClr>
              <a:buSzPct val="98214"/>
              <a:buFont typeface="Wingdings"/>
              <a:buChar char=""/>
              <a:tabLst>
                <a:tab pos="103505" algn="l"/>
                <a:tab pos="254000" algn="l"/>
              </a:tabLst>
            </a:pPr>
            <a:r>
              <a:rPr sz="2800" dirty="0">
                <a:latin typeface="Calibri"/>
                <a:cs typeface="Calibri"/>
              </a:rPr>
              <a:t>	Jan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Pieterszoon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Coen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was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gouverneur- </a:t>
            </a:r>
            <a:r>
              <a:rPr sz="2800" dirty="0">
                <a:latin typeface="Calibri"/>
                <a:cs typeface="Calibri"/>
              </a:rPr>
              <a:t>generaal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van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Oost-</a:t>
            </a:r>
            <a:r>
              <a:rPr sz="2800" spc="-10" dirty="0">
                <a:latin typeface="Calibri"/>
                <a:cs typeface="Calibri"/>
              </a:rPr>
              <a:t>Indië.</a:t>
            </a:r>
            <a:endParaRPr sz="2800">
              <a:latin typeface="Calibri"/>
              <a:cs typeface="Calibri"/>
            </a:endParaRPr>
          </a:p>
          <a:p>
            <a:pPr marL="103505" marR="39370" indent="-103505">
              <a:lnSpc>
                <a:spcPct val="90000"/>
              </a:lnSpc>
              <a:spcBef>
                <a:spcPts val="1350"/>
              </a:spcBef>
              <a:buClr>
                <a:srgbClr val="E38312"/>
              </a:buClr>
              <a:buSzPct val="98214"/>
              <a:buFont typeface="Wingdings"/>
              <a:buChar char=""/>
              <a:tabLst>
                <a:tab pos="103505" algn="l"/>
                <a:tab pos="172720" algn="l"/>
              </a:tabLst>
            </a:pPr>
            <a:r>
              <a:rPr sz="2800" dirty="0">
                <a:latin typeface="Calibri"/>
                <a:cs typeface="Calibri"/>
              </a:rPr>
              <a:t>	Om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monopolie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handel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op </a:t>
            </a:r>
            <a:r>
              <a:rPr sz="2800" spc="-10" dirty="0">
                <a:latin typeface="Calibri"/>
                <a:cs typeface="Calibri"/>
              </a:rPr>
              <a:t>nootmuskaat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veilig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stellen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liet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hij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het </a:t>
            </a:r>
            <a:r>
              <a:rPr sz="2800" dirty="0">
                <a:latin typeface="Calibri"/>
                <a:cs typeface="Calibri"/>
              </a:rPr>
              <a:t>eiland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Banda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‘omvolken’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met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14.000 </a:t>
            </a:r>
            <a:r>
              <a:rPr sz="2800" dirty="0">
                <a:latin typeface="Calibri"/>
                <a:cs typeface="Calibri"/>
              </a:rPr>
              <a:t>doden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tot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gevolg,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bekend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als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het </a:t>
            </a:r>
            <a:r>
              <a:rPr sz="2800" dirty="0">
                <a:latin typeface="Calibri"/>
                <a:cs typeface="Calibri"/>
              </a:rPr>
              <a:t>Bloedbad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van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Banda.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618731" y="1926335"/>
            <a:ext cx="5309616" cy="3761232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CFAE1D0F-B370-88D3-C336-9244CECE0081}"/>
              </a:ext>
            </a:extLst>
          </p:cNvPr>
          <p:cNvSpPr txBox="1">
            <a:spLocks/>
          </p:cNvSpPr>
          <p:nvPr/>
        </p:nvSpPr>
        <p:spPr>
          <a:xfrm>
            <a:off x="3030537" y="6458225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b="1" i="1" u="sng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Uitleg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Denken</a:t>
            </a:r>
            <a:r>
              <a:rPr lang="nl-NL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Delen</a:t>
            </a:r>
            <a:r>
              <a:rPr lang="nl-NL" spc="-4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nl-NL" spc="-30" dirty="0">
                <a:solidFill>
                  <a:schemeClr val="tx1"/>
                </a:solidFill>
              </a:rPr>
              <a:t> </a:t>
            </a:r>
            <a:r>
              <a:rPr lang="nl-NL" spc="-10" dirty="0">
                <a:solidFill>
                  <a:schemeClr val="tx1"/>
                </a:solidFill>
              </a:rPr>
              <a:t>Uitwisselen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76324" y="908684"/>
            <a:ext cx="1410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35" dirty="0"/>
              <a:t>Video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4927" y="2012061"/>
            <a:ext cx="4288790" cy="1834989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102870">
              <a:lnSpc>
                <a:spcPct val="90000"/>
              </a:lnSpc>
              <a:spcBef>
                <a:spcPts val="1395"/>
              </a:spcBef>
            </a:pPr>
            <a:r>
              <a:rPr sz="3200" dirty="0" err="1">
                <a:latin typeface="Calibri"/>
                <a:cs typeface="Calibri"/>
              </a:rPr>
              <a:t>Kijkvraag</a:t>
            </a:r>
            <a:r>
              <a:rPr sz="3200" dirty="0">
                <a:latin typeface="Calibri"/>
                <a:cs typeface="Calibri"/>
              </a:rPr>
              <a:t>:</a:t>
            </a:r>
            <a:r>
              <a:rPr sz="3200" spc="-11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wat</a:t>
            </a:r>
            <a:r>
              <a:rPr sz="3200" spc="-10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vind </a:t>
            </a:r>
            <a:r>
              <a:rPr sz="3200" dirty="0">
                <a:latin typeface="Calibri"/>
                <a:cs typeface="Calibri"/>
              </a:rPr>
              <a:t>Rochelle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dat</a:t>
            </a:r>
            <a:r>
              <a:rPr sz="3200" spc="-60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we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moeten </a:t>
            </a:r>
            <a:r>
              <a:rPr sz="3200" dirty="0">
                <a:latin typeface="Calibri"/>
                <a:cs typeface="Calibri"/>
              </a:rPr>
              <a:t>doen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met</a:t>
            </a:r>
            <a:r>
              <a:rPr sz="3200" spc="-2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het</a:t>
            </a:r>
            <a:r>
              <a:rPr sz="3200" spc="-15" dirty="0">
                <a:latin typeface="Calibri"/>
                <a:cs typeface="Calibri"/>
              </a:rPr>
              <a:t> </a:t>
            </a:r>
            <a:r>
              <a:rPr sz="3200" spc="-20" dirty="0">
                <a:latin typeface="Calibri"/>
                <a:cs typeface="Calibri"/>
              </a:rPr>
              <a:t>standbeeld </a:t>
            </a:r>
            <a:r>
              <a:rPr sz="3200" dirty="0">
                <a:latin typeface="Calibri"/>
                <a:cs typeface="Calibri"/>
              </a:rPr>
              <a:t>van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5" dirty="0">
                <a:latin typeface="Calibri"/>
                <a:cs typeface="Calibri"/>
              </a:rPr>
              <a:t>J.P.</a:t>
            </a:r>
            <a:r>
              <a:rPr sz="3200" spc="-7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Coen?</a:t>
            </a:r>
            <a:endParaRPr lang="nl-NL" sz="3200" spc="-10" dirty="0">
              <a:latin typeface="Calibri"/>
              <a:cs typeface="Calibri"/>
            </a:endParaRPr>
          </a:p>
        </p:txBody>
      </p:sp>
      <p:pic>
        <p:nvPicPr>
          <p:cNvPr id="4" name="object 4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90871" y="1921764"/>
            <a:ext cx="7152132" cy="4023360"/>
          </a:xfrm>
          <a:prstGeom prst="rect">
            <a:avLst/>
          </a:prstGeom>
        </p:spPr>
      </p:pic>
      <p:sp>
        <p:nvSpPr>
          <p:cNvPr id="6" name="object 5">
            <a:extLst>
              <a:ext uri="{FF2B5EF4-FFF2-40B4-BE49-F238E27FC236}">
                <a16:creationId xmlns:a16="http://schemas.microsoft.com/office/drawing/2014/main" id="{9628691A-A650-FC9F-C61B-3756101BF199}"/>
              </a:ext>
            </a:extLst>
          </p:cNvPr>
          <p:cNvSpPr txBox="1">
            <a:spLocks/>
          </p:cNvSpPr>
          <p:nvPr/>
        </p:nvSpPr>
        <p:spPr>
          <a:xfrm>
            <a:off x="3030537" y="6458225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b="1" i="1" u="sng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Uitleg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Denken</a:t>
            </a:r>
            <a:r>
              <a:rPr lang="nl-NL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Delen</a:t>
            </a:r>
            <a:r>
              <a:rPr lang="nl-NL" spc="-4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-</a:t>
            </a:r>
            <a:r>
              <a:rPr lang="nl-NL" spc="-30" dirty="0">
                <a:solidFill>
                  <a:schemeClr val="tx1"/>
                </a:solidFill>
              </a:rPr>
              <a:t> </a:t>
            </a:r>
            <a:r>
              <a:rPr lang="nl-NL" spc="-10" dirty="0">
                <a:solidFill>
                  <a:schemeClr val="tx1"/>
                </a:solidFill>
              </a:rPr>
              <a:t>Uitwisselen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985872"/>
            <a:ext cx="10058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chemeClr val="tx1"/>
                </a:solidFill>
              </a:rPr>
              <a:t>Emotienetwerk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2654" y="1836039"/>
            <a:ext cx="6960870" cy="4353560"/>
            <a:chOff x="2442654" y="1836039"/>
            <a:chExt cx="6960870" cy="4353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2116" y="1845564"/>
              <a:ext cx="6941820" cy="43342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47417" y="1840801"/>
              <a:ext cx="6951345" cy="4344035"/>
            </a:xfrm>
            <a:custGeom>
              <a:avLst/>
              <a:gdLst/>
              <a:ahLst/>
              <a:cxnLst/>
              <a:rect l="l" t="t" r="r" b="b"/>
              <a:pathLst>
                <a:path w="6951345" h="4344035">
                  <a:moveTo>
                    <a:pt x="0" y="4343781"/>
                  </a:moveTo>
                  <a:lnTo>
                    <a:pt x="6951345" y="4343781"/>
                  </a:lnTo>
                  <a:lnTo>
                    <a:pt x="6951345" y="0"/>
                  </a:lnTo>
                  <a:lnTo>
                    <a:pt x="0" y="0"/>
                  </a:lnTo>
                  <a:lnTo>
                    <a:pt x="0" y="43437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5">
            <a:extLst>
              <a:ext uri="{FF2B5EF4-FFF2-40B4-BE49-F238E27FC236}">
                <a16:creationId xmlns:a16="http://schemas.microsoft.com/office/drawing/2014/main" id="{DF922026-F410-9BC2-CDBE-FEE706E485C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nl-NL" cap="none" dirty="0">
                <a:solidFill>
                  <a:schemeClr val="tx1"/>
                </a:solidFill>
              </a:rPr>
              <a:t>Beginnen</a:t>
            </a:r>
            <a:r>
              <a:rPr lang="nl-NL" b="1" i="1" cap="none" spc="-50" dirty="0">
                <a:solidFill>
                  <a:schemeClr val="tx1"/>
                </a:solidFill>
              </a:rPr>
              <a:t> </a:t>
            </a:r>
            <a:r>
              <a:rPr lang="nl-NL" cap="none" dirty="0">
                <a:solidFill>
                  <a:schemeClr val="tx1"/>
                </a:solidFill>
              </a:rPr>
              <a:t>–</a:t>
            </a:r>
            <a:r>
              <a:rPr lang="nl-NL" cap="none" spc="-35" dirty="0">
                <a:solidFill>
                  <a:schemeClr val="tx1"/>
                </a:solidFill>
              </a:rPr>
              <a:t> </a:t>
            </a:r>
            <a:r>
              <a:rPr lang="nl-NL" b="1" i="1" u="sng" cap="none" spc="-35" dirty="0">
                <a:solidFill>
                  <a:schemeClr val="tx1"/>
                </a:solidFill>
              </a:rPr>
              <a:t>U</a:t>
            </a:r>
            <a:r>
              <a:rPr lang="nl-NL" b="1" i="1" u="sng" cap="none" dirty="0">
                <a:solidFill>
                  <a:schemeClr val="tx1"/>
                </a:solidFill>
              </a:rPr>
              <a:t>itleg</a:t>
            </a:r>
            <a:r>
              <a:rPr lang="nl-NL" cap="none" spc="-45" dirty="0">
                <a:solidFill>
                  <a:schemeClr val="tx1"/>
                </a:solidFill>
              </a:rPr>
              <a:t> </a:t>
            </a:r>
            <a:r>
              <a:rPr lang="nl-NL" cap="none" dirty="0">
                <a:solidFill>
                  <a:schemeClr val="tx1"/>
                </a:solidFill>
              </a:rPr>
              <a:t>–</a:t>
            </a:r>
            <a:r>
              <a:rPr lang="nl-NL" cap="none" spc="-35" dirty="0">
                <a:solidFill>
                  <a:schemeClr val="tx1"/>
                </a:solidFill>
              </a:rPr>
              <a:t> Denken – Delen - Uitwisselen</a:t>
            </a:r>
            <a:endParaRPr lang="nl-NL" cap="none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985872"/>
            <a:ext cx="100584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5" dirty="0">
                <a:solidFill>
                  <a:schemeClr val="tx1"/>
                </a:solidFill>
              </a:rPr>
              <a:t>Emotienetwerk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442654" y="1836039"/>
            <a:ext cx="6960870" cy="4353560"/>
            <a:chOff x="2442654" y="1836039"/>
            <a:chExt cx="6960870" cy="43535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52116" y="1845564"/>
              <a:ext cx="6941820" cy="43342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447417" y="1840801"/>
              <a:ext cx="6951345" cy="4344035"/>
            </a:xfrm>
            <a:custGeom>
              <a:avLst/>
              <a:gdLst/>
              <a:ahLst/>
              <a:cxnLst/>
              <a:rect l="l" t="t" r="r" b="b"/>
              <a:pathLst>
                <a:path w="6951345" h="4344035">
                  <a:moveTo>
                    <a:pt x="0" y="4343781"/>
                  </a:moveTo>
                  <a:lnTo>
                    <a:pt x="6951345" y="4343781"/>
                  </a:lnTo>
                  <a:lnTo>
                    <a:pt x="6951345" y="0"/>
                  </a:lnTo>
                  <a:lnTo>
                    <a:pt x="0" y="0"/>
                  </a:lnTo>
                  <a:lnTo>
                    <a:pt x="0" y="4343781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0380" y="2622804"/>
              <a:ext cx="1258823" cy="710184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56836A82-7394-04B4-9311-3BEF9ADEE856}"/>
              </a:ext>
            </a:extLst>
          </p:cNvPr>
          <p:cNvSpPr txBox="1">
            <a:spLocks/>
          </p:cNvSpPr>
          <p:nvPr/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 kern="0"/>
            </a:defPPr>
            <a:lvl1pPr marL="0" algn="ctr" defTabSz="457200" rtl="0" eaLnBrk="1" latinLnBrk="0" hangingPunct="1">
              <a:defRPr sz="2400" b="0" i="0" kern="1200" cap="all" baseline="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cap="none">
                <a:solidFill>
                  <a:schemeClr val="tx1"/>
                </a:solidFill>
              </a:rPr>
              <a:t>Beginnen</a:t>
            </a:r>
            <a:r>
              <a:rPr lang="nl-NL" b="1" i="1" cap="none" spc="-50">
                <a:solidFill>
                  <a:schemeClr val="tx1"/>
                </a:solidFill>
              </a:rPr>
              <a:t> </a:t>
            </a:r>
            <a:r>
              <a:rPr lang="nl-NL" cap="none">
                <a:solidFill>
                  <a:schemeClr val="tx1"/>
                </a:solidFill>
              </a:rPr>
              <a:t>–</a:t>
            </a:r>
            <a:r>
              <a:rPr lang="nl-NL" cap="none" spc="-35">
                <a:solidFill>
                  <a:schemeClr val="tx1"/>
                </a:solidFill>
              </a:rPr>
              <a:t> </a:t>
            </a:r>
            <a:r>
              <a:rPr lang="nl-NL" b="1" i="1" u="sng" cap="none" spc="-35">
                <a:solidFill>
                  <a:schemeClr val="tx1"/>
                </a:solidFill>
              </a:rPr>
              <a:t>U</a:t>
            </a:r>
            <a:r>
              <a:rPr lang="nl-NL" b="1" i="1" u="sng" cap="none">
                <a:solidFill>
                  <a:schemeClr val="tx1"/>
                </a:solidFill>
              </a:rPr>
              <a:t>itleg</a:t>
            </a:r>
            <a:r>
              <a:rPr lang="nl-NL" cap="none" spc="-45">
                <a:solidFill>
                  <a:schemeClr val="tx1"/>
                </a:solidFill>
              </a:rPr>
              <a:t> </a:t>
            </a:r>
            <a:r>
              <a:rPr lang="nl-NL" cap="none">
                <a:solidFill>
                  <a:schemeClr val="tx1"/>
                </a:solidFill>
              </a:rPr>
              <a:t>–</a:t>
            </a:r>
            <a:r>
              <a:rPr lang="nl-NL" cap="none" spc="-35">
                <a:solidFill>
                  <a:schemeClr val="tx1"/>
                </a:solidFill>
              </a:rPr>
              <a:t> Denken – Delen - Uitwisselen</a:t>
            </a:r>
            <a:endParaRPr lang="nl-NL" cap="none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0" dirty="0">
                <a:solidFill>
                  <a:schemeClr val="tx1"/>
                </a:solidFill>
              </a:rPr>
              <a:t>Discussies</a:t>
            </a:r>
            <a:r>
              <a:rPr spc="-225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over</a:t>
            </a:r>
            <a:r>
              <a:rPr spc="-23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het</a:t>
            </a:r>
            <a:r>
              <a:rPr spc="-235" dirty="0">
                <a:solidFill>
                  <a:schemeClr val="tx1"/>
                </a:solidFill>
              </a:rPr>
              <a:t> </a:t>
            </a:r>
            <a:r>
              <a:rPr spc="-40" dirty="0">
                <a:solidFill>
                  <a:schemeClr val="tx1"/>
                </a:solidFill>
              </a:rPr>
              <a:t>standbeeld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7306" y="1940813"/>
            <a:ext cx="8168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5"/>
              </a:spcBef>
              <a:tabLst>
                <a:tab pos="4153535" algn="l"/>
                <a:tab pos="7103109" algn="l"/>
              </a:tabLst>
            </a:pP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Oprichtingsjaar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	</a:t>
            </a:r>
            <a:r>
              <a:rPr sz="2000" b="1" spc="-10" dirty="0">
                <a:solidFill>
                  <a:srgbClr val="404040"/>
                </a:solidFill>
                <a:latin typeface="Calibri"/>
                <a:cs typeface="Calibri"/>
              </a:rPr>
              <a:t>Twintigste</a:t>
            </a:r>
            <a:r>
              <a:rPr sz="2000" b="1" spc="-7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eeuw</a:t>
            </a:r>
            <a:r>
              <a:rPr sz="2000" b="1" dirty="0">
                <a:solidFill>
                  <a:srgbClr val="404040"/>
                </a:solidFill>
                <a:latin typeface="Calibri"/>
                <a:cs typeface="Calibri"/>
              </a:rPr>
              <a:t>	21</a:t>
            </a:r>
            <a:r>
              <a:rPr sz="1950" b="1" baseline="25641" dirty="0">
                <a:solidFill>
                  <a:srgbClr val="404040"/>
                </a:solidFill>
                <a:latin typeface="Calibri"/>
                <a:cs typeface="Calibri"/>
              </a:rPr>
              <a:t>e</a:t>
            </a:r>
            <a:r>
              <a:rPr sz="1950" b="1" spc="240" baseline="25641" dirty="0">
                <a:solidFill>
                  <a:srgbClr val="404040"/>
                </a:solidFill>
                <a:latin typeface="Calibri"/>
                <a:cs typeface="Calibri"/>
              </a:rPr>
              <a:t>  </a:t>
            </a:r>
            <a:r>
              <a:rPr sz="2000" b="1" spc="-20" dirty="0">
                <a:solidFill>
                  <a:srgbClr val="404040"/>
                </a:solidFill>
                <a:latin typeface="Calibri"/>
                <a:cs typeface="Calibri"/>
              </a:rPr>
              <a:t>eeuw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68808" y="2493264"/>
            <a:ext cx="11323320" cy="3299460"/>
            <a:chOff x="368808" y="2493264"/>
            <a:chExt cx="11323320" cy="3299460"/>
          </a:xfrm>
        </p:grpSpPr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8808" y="2493264"/>
              <a:ext cx="4347972" cy="3299460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660392" y="2493264"/>
              <a:ext cx="7031736" cy="3299460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E70D74F7-3FF3-CB48-9746-C2376FE2460D}"/>
              </a:ext>
            </a:extLst>
          </p:cNvPr>
          <p:cNvSpPr txBox="1">
            <a:spLocks noGrp="1"/>
          </p:cNvSpPr>
          <p:nvPr>
            <p:ph type="ftr" sz="quarter" idx="5"/>
          </p:nvPr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24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2380"/>
              </a:lnSpc>
            </a:pPr>
            <a:r>
              <a:rPr lang="nl-NL" cap="none" dirty="0">
                <a:solidFill>
                  <a:schemeClr val="tx1"/>
                </a:solidFill>
              </a:rPr>
              <a:t>Beginnen</a:t>
            </a:r>
            <a:r>
              <a:rPr lang="nl-NL" b="1" i="1" cap="none" spc="-50" dirty="0">
                <a:solidFill>
                  <a:schemeClr val="tx1"/>
                </a:solidFill>
              </a:rPr>
              <a:t> </a:t>
            </a:r>
            <a:r>
              <a:rPr lang="nl-NL" cap="none" dirty="0">
                <a:solidFill>
                  <a:schemeClr val="tx1"/>
                </a:solidFill>
              </a:rPr>
              <a:t>–</a:t>
            </a:r>
            <a:r>
              <a:rPr lang="nl-NL" cap="none" spc="-35" dirty="0">
                <a:solidFill>
                  <a:schemeClr val="tx1"/>
                </a:solidFill>
              </a:rPr>
              <a:t> </a:t>
            </a:r>
            <a:r>
              <a:rPr lang="nl-NL" b="1" i="1" u="sng" cap="none" spc="-35" dirty="0">
                <a:solidFill>
                  <a:schemeClr val="tx1"/>
                </a:solidFill>
              </a:rPr>
              <a:t>U</a:t>
            </a:r>
            <a:r>
              <a:rPr lang="nl-NL" b="1" i="1" u="sng" cap="none" dirty="0">
                <a:solidFill>
                  <a:schemeClr val="tx1"/>
                </a:solidFill>
              </a:rPr>
              <a:t>itleg</a:t>
            </a:r>
            <a:r>
              <a:rPr lang="nl-NL" cap="none" spc="-45" dirty="0">
                <a:solidFill>
                  <a:schemeClr val="tx1"/>
                </a:solidFill>
              </a:rPr>
              <a:t> </a:t>
            </a:r>
            <a:r>
              <a:rPr lang="nl-NL" cap="none" dirty="0">
                <a:solidFill>
                  <a:schemeClr val="tx1"/>
                </a:solidFill>
              </a:rPr>
              <a:t>–</a:t>
            </a:r>
            <a:r>
              <a:rPr lang="nl-NL" cap="none" spc="-35" dirty="0">
                <a:solidFill>
                  <a:schemeClr val="tx1"/>
                </a:solidFill>
              </a:rPr>
              <a:t> Denken – Delen - Uitwisselen</a:t>
            </a:r>
            <a:endParaRPr lang="nl-NL" cap="none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Opdracht:</a:t>
            </a:r>
            <a:r>
              <a:rPr spc="-165" dirty="0"/>
              <a:t> </a:t>
            </a:r>
            <a:r>
              <a:rPr spc="-75" dirty="0"/>
              <a:t>denken</a:t>
            </a:r>
            <a:r>
              <a:rPr spc="-145" dirty="0"/>
              <a:t> </a:t>
            </a:r>
            <a:r>
              <a:rPr spc="-35" dirty="0"/>
              <a:t>(individueel)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176324" y="1751203"/>
            <a:ext cx="9900920" cy="3804888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2700" marR="485140" indent="12065" algn="just">
              <a:lnSpc>
                <a:spcPts val="3460"/>
              </a:lnSpc>
              <a:spcBef>
                <a:spcPts val="930"/>
              </a:spcBef>
            </a:pPr>
            <a:r>
              <a:rPr sz="3600" dirty="0">
                <a:latin typeface="Calibri"/>
                <a:cs typeface="Calibri"/>
              </a:rPr>
              <a:t>We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verdelen</a:t>
            </a:r>
            <a:r>
              <a:rPr sz="3600" spc="-9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klas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drie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groepen</a:t>
            </a:r>
            <a:r>
              <a:rPr sz="3600" spc="-8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die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onderzoek </a:t>
            </a:r>
            <a:r>
              <a:rPr sz="3600" dirty="0">
                <a:latin typeface="Calibri"/>
                <a:cs typeface="Calibri"/>
              </a:rPr>
              <a:t>doen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naar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discussie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een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ander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moment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in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de </a:t>
            </a:r>
            <a:r>
              <a:rPr sz="3600" dirty="0">
                <a:latin typeface="Calibri"/>
                <a:cs typeface="Calibri"/>
              </a:rPr>
              <a:t>tijd.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Maak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vragen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op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het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stencil.</a:t>
            </a:r>
            <a:endParaRPr sz="3600" dirty="0">
              <a:latin typeface="Calibri"/>
              <a:cs typeface="Calibri"/>
            </a:endParaRPr>
          </a:p>
          <a:p>
            <a:pPr marL="24765" algn="just">
              <a:lnSpc>
                <a:spcPct val="100000"/>
              </a:lnSpc>
              <a:spcBef>
                <a:spcPts val="560"/>
              </a:spcBef>
            </a:pPr>
            <a:r>
              <a:rPr sz="3600" dirty="0">
                <a:latin typeface="Calibri"/>
                <a:cs typeface="Calibri"/>
              </a:rPr>
              <a:t>Je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hebt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10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minuten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tijd.</a:t>
            </a:r>
            <a:endParaRPr sz="3600" dirty="0">
              <a:latin typeface="Calibri"/>
              <a:cs typeface="Calibri"/>
            </a:endParaRPr>
          </a:p>
          <a:p>
            <a:pPr marL="12700" marR="5080" indent="12065" algn="just">
              <a:lnSpc>
                <a:spcPts val="3460"/>
              </a:lnSpc>
              <a:spcBef>
                <a:spcPts val="1360"/>
              </a:spcBef>
            </a:pPr>
            <a:r>
              <a:rPr sz="3600" dirty="0">
                <a:latin typeface="Calibri"/>
                <a:cs typeface="Calibri"/>
              </a:rPr>
              <a:t>Zorg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ervoor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dat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je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klaar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bent,</a:t>
            </a:r>
            <a:r>
              <a:rPr sz="3600" spc="-5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moet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antwoorden straks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aan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een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medeleerling</a:t>
            </a:r>
            <a:r>
              <a:rPr sz="3600" spc="-95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uitleggen!</a:t>
            </a:r>
            <a:endParaRPr sz="3600" dirty="0">
              <a:latin typeface="Calibri"/>
              <a:cs typeface="Calibri"/>
            </a:endParaRPr>
          </a:p>
          <a:p>
            <a:pPr marL="24765" algn="just">
              <a:lnSpc>
                <a:spcPct val="100000"/>
              </a:lnSpc>
              <a:spcBef>
                <a:spcPts val="570"/>
              </a:spcBef>
            </a:pPr>
            <a:r>
              <a:rPr sz="3600" dirty="0">
                <a:latin typeface="Calibri"/>
                <a:cs typeface="Calibri"/>
              </a:rPr>
              <a:t>Ben</a:t>
            </a:r>
            <a:r>
              <a:rPr sz="3600" spc="-3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je</a:t>
            </a:r>
            <a:r>
              <a:rPr sz="3600" spc="-3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klaar?</a:t>
            </a:r>
            <a:r>
              <a:rPr sz="3600" spc="-4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Kijk</a:t>
            </a:r>
            <a:r>
              <a:rPr sz="3600" spc="-2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dan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alvast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naar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een</a:t>
            </a:r>
            <a:r>
              <a:rPr sz="3600" spc="-4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ander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sz="3600" spc="-10" dirty="0">
                <a:latin typeface="Calibri"/>
                <a:cs typeface="Calibri"/>
              </a:rPr>
              <a:t>stencil.</a:t>
            </a:r>
            <a:endParaRPr sz="36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7E02BD18-434A-5597-DB59-B70F7DB2A699}"/>
              </a:ext>
            </a:extLst>
          </p:cNvPr>
          <p:cNvSpPr txBox="1">
            <a:spLocks/>
          </p:cNvSpPr>
          <p:nvPr/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U</a:t>
            </a:r>
            <a:r>
              <a:rPr lang="nl-NL" dirty="0">
                <a:solidFill>
                  <a:schemeClr val="tx1"/>
                </a:solidFill>
              </a:rPr>
              <a:t>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</a:t>
            </a:r>
            <a:r>
              <a:rPr lang="nl-NL" b="1" i="1" u="sng" spc="-35" dirty="0">
                <a:solidFill>
                  <a:schemeClr val="tx1"/>
                </a:solidFill>
              </a:rPr>
              <a:t>Denken</a:t>
            </a:r>
            <a:r>
              <a:rPr lang="nl-NL" spc="-35" dirty="0">
                <a:solidFill>
                  <a:schemeClr val="tx1"/>
                </a:solidFill>
              </a:rPr>
              <a:t> – Delen - Uitwisselen</a:t>
            </a:r>
            <a:endParaRPr lang="nl-NL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Opdracht:</a:t>
            </a:r>
            <a:r>
              <a:rPr spc="-170" dirty="0"/>
              <a:t> </a:t>
            </a:r>
            <a:r>
              <a:rPr spc="-40" dirty="0"/>
              <a:t>delen</a:t>
            </a:r>
            <a:r>
              <a:rPr spc="-155" dirty="0"/>
              <a:t> </a:t>
            </a:r>
            <a:r>
              <a:rPr spc="-30" dirty="0"/>
              <a:t>(groepjes)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84580" y="1673876"/>
            <a:ext cx="9782810" cy="3504164"/>
          </a:xfrm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z="3300" dirty="0">
                <a:latin typeface="Calibri"/>
                <a:cs typeface="Calibri"/>
              </a:rPr>
              <a:t>Ik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maak</a:t>
            </a:r>
            <a:r>
              <a:rPr sz="3300" spc="-6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straks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groepjes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van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drie.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Je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doet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drie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dingen:</a:t>
            </a:r>
            <a:endParaRPr sz="33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05"/>
              </a:spcBef>
            </a:pPr>
            <a:r>
              <a:rPr sz="3300" spc="-25" dirty="0">
                <a:latin typeface="Calibri"/>
                <a:cs typeface="Calibri"/>
              </a:rPr>
              <a:t>-</a:t>
            </a:r>
            <a:r>
              <a:rPr sz="3300" dirty="0">
                <a:latin typeface="Calibri"/>
                <a:cs typeface="Calibri"/>
              </a:rPr>
              <a:t>Uitwisselen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antwoorden</a:t>
            </a:r>
            <a:r>
              <a:rPr sz="3300" spc="-10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vragen</a:t>
            </a:r>
            <a:endParaRPr sz="3300" dirty="0">
              <a:latin typeface="Calibri"/>
              <a:cs typeface="Calibri"/>
            </a:endParaRPr>
          </a:p>
          <a:p>
            <a:pPr marL="104139" marR="5080" indent="-92075">
              <a:lnSpc>
                <a:spcPts val="3560"/>
              </a:lnSpc>
              <a:spcBef>
                <a:spcPts val="1465"/>
              </a:spcBef>
            </a:pPr>
            <a:r>
              <a:rPr sz="3300" dirty="0">
                <a:latin typeface="Calibri"/>
                <a:cs typeface="Calibri"/>
              </a:rPr>
              <a:t>-</a:t>
            </a:r>
            <a:r>
              <a:rPr sz="3300" spc="-7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Gemeenschappelijk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emotienetwerk</a:t>
            </a:r>
            <a:r>
              <a:rPr sz="3300" spc="-10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maken</a:t>
            </a:r>
            <a:r>
              <a:rPr sz="3300" spc="-7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met</a:t>
            </a:r>
            <a:r>
              <a:rPr sz="3300" spc="-85" dirty="0">
                <a:latin typeface="Calibri"/>
                <a:cs typeface="Calibri"/>
              </a:rPr>
              <a:t> </a:t>
            </a:r>
            <a:r>
              <a:rPr sz="3300" spc="-20" dirty="0">
                <a:latin typeface="Calibri"/>
                <a:cs typeface="Calibri"/>
              </a:rPr>
              <a:t>alle </a:t>
            </a:r>
            <a:r>
              <a:rPr sz="3300" dirty="0">
                <a:latin typeface="Calibri"/>
                <a:cs typeface="Calibri"/>
              </a:rPr>
              <a:t>bronnen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én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jullie</a:t>
            </a:r>
            <a:r>
              <a:rPr sz="3300" spc="-4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posities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aan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het</a:t>
            </a:r>
            <a:r>
              <a:rPr sz="3300" spc="-45" dirty="0">
                <a:latin typeface="Calibri"/>
                <a:cs typeface="Calibri"/>
              </a:rPr>
              <a:t> </a:t>
            </a:r>
            <a:r>
              <a:rPr sz="3300" i="1" dirty="0">
                <a:latin typeface="Calibri"/>
                <a:cs typeface="Calibri"/>
              </a:rPr>
              <a:t>begin</a:t>
            </a:r>
            <a:r>
              <a:rPr sz="3300" i="1" spc="-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van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opdracht.</a:t>
            </a:r>
            <a:endParaRPr sz="3300" dirty="0">
              <a:latin typeface="Calibri"/>
              <a:cs typeface="Calibri"/>
            </a:endParaRPr>
          </a:p>
          <a:p>
            <a:pPr marL="104139" marR="503555" indent="-92075">
              <a:lnSpc>
                <a:spcPts val="3560"/>
              </a:lnSpc>
              <a:spcBef>
                <a:spcPts val="1400"/>
              </a:spcBef>
            </a:pPr>
            <a:r>
              <a:rPr sz="3300" spc="-20" dirty="0">
                <a:latin typeface="Calibri"/>
                <a:cs typeface="Calibri"/>
              </a:rPr>
              <a:t>-</a:t>
            </a:r>
            <a:r>
              <a:rPr sz="3300" dirty="0">
                <a:latin typeface="Calibri"/>
                <a:cs typeface="Calibri"/>
              </a:rPr>
              <a:t>Gesprek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voeren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over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jullie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posities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in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spc="-25" dirty="0">
                <a:latin typeface="Calibri"/>
                <a:cs typeface="Calibri"/>
              </a:rPr>
              <a:t>het </a:t>
            </a:r>
            <a:r>
              <a:rPr sz="3300" dirty="0">
                <a:latin typeface="Calibri"/>
                <a:cs typeface="Calibri"/>
              </a:rPr>
              <a:t>emotienetwerk</a:t>
            </a:r>
            <a:r>
              <a:rPr sz="3300" spc="-9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en</a:t>
            </a:r>
            <a:r>
              <a:rPr sz="3300" spc="-6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of</a:t>
            </a:r>
            <a:r>
              <a:rPr sz="3300" spc="-3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deze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na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de</a:t>
            </a:r>
            <a:r>
              <a:rPr sz="3300" spc="-50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opdracht</a:t>
            </a:r>
            <a:r>
              <a:rPr sz="3300" spc="-30" dirty="0">
                <a:latin typeface="Calibri"/>
                <a:cs typeface="Calibri"/>
              </a:rPr>
              <a:t> </a:t>
            </a:r>
            <a:r>
              <a:rPr sz="3300" dirty="0">
                <a:latin typeface="Calibri"/>
                <a:cs typeface="Calibri"/>
              </a:rPr>
              <a:t>anders</a:t>
            </a:r>
            <a:r>
              <a:rPr sz="3300" spc="-55" dirty="0">
                <a:latin typeface="Calibri"/>
                <a:cs typeface="Calibri"/>
              </a:rPr>
              <a:t> </a:t>
            </a:r>
            <a:r>
              <a:rPr sz="3300" spc="-10" dirty="0">
                <a:latin typeface="Calibri"/>
                <a:cs typeface="Calibri"/>
              </a:rPr>
              <a:t>zijn.</a:t>
            </a:r>
            <a:endParaRPr sz="3300" dirty="0">
              <a:latin typeface="Calibri"/>
              <a:cs typeface="Calibri"/>
            </a:endParaRPr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1F79412C-C629-51E0-DE9B-3A5A3C77ABC0}"/>
              </a:ext>
            </a:extLst>
          </p:cNvPr>
          <p:cNvSpPr txBox="1">
            <a:spLocks/>
          </p:cNvSpPr>
          <p:nvPr/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U</a:t>
            </a:r>
            <a:r>
              <a:rPr lang="nl-NL" dirty="0">
                <a:solidFill>
                  <a:schemeClr val="tx1"/>
                </a:solidFill>
              </a:rPr>
              <a:t>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Denken – </a:t>
            </a:r>
            <a:r>
              <a:rPr lang="nl-NL" b="1" i="1" u="sng" spc="-35" dirty="0">
                <a:solidFill>
                  <a:schemeClr val="tx1"/>
                </a:solidFill>
              </a:rPr>
              <a:t>Delen</a:t>
            </a:r>
            <a:r>
              <a:rPr lang="nl-NL" spc="-35" dirty="0">
                <a:solidFill>
                  <a:schemeClr val="tx1"/>
                </a:solidFill>
              </a:rPr>
              <a:t> - Uitwisselen</a:t>
            </a:r>
            <a:endParaRPr lang="nl-NL" spc="-1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70" dirty="0"/>
              <a:t>Opdracht:</a:t>
            </a:r>
            <a:r>
              <a:rPr spc="-170" dirty="0"/>
              <a:t> </a:t>
            </a:r>
            <a:r>
              <a:rPr spc="-40" dirty="0"/>
              <a:t>delen</a:t>
            </a:r>
            <a:r>
              <a:rPr spc="-155" dirty="0"/>
              <a:t> </a:t>
            </a:r>
            <a:r>
              <a:rPr spc="-30" dirty="0"/>
              <a:t>(groepjes)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11886" y="1882521"/>
            <a:ext cx="3918585" cy="304355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12700" marR="5080" indent="12065">
              <a:lnSpc>
                <a:spcPct val="90000"/>
              </a:lnSpc>
              <a:spcBef>
                <a:spcPts val="530"/>
              </a:spcBef>
            </a:pPr>
            <a:r>
              <a:rPr sz="3600" dirty="0">
                <a:latin typeface="Calibri"/>
                <a:cs typeface="Calibri"/>
              </a:rPr>
              <a:t>Is</a:t>
            </a:r>
            <a:r>
              <a:rPr sz="3600" spc="-2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je</a:t>
            </a:r>
            <a:r>
              <a:rPr sz="3600" spc="-1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positie</a:t>
            </a:r>
            <a:r>
              <a:rPr sz="3600" spc="-10" dirty="0">
                <a:latin typeface="Calibri"/>
                <a:cs typeface="Calibri"/>
              </a:rPr>
              <a:t> anders? </a:t>
            </a:r>
            <a:r>
              <a:rPr sz="3600" spc="-35" dirty="0">
                <a:latin typeface="Calibri"/>
                <a:cs typeface="Calibri"/>
              </a:rPr>
              <a:t>Trek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dan</a:t>
            </a:r>
            <a:r>
              <a:rPr sz="3600" spc="-75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(in</a:t>
            </a:r>
            <a:r>
              <a:rPr sz="3600" spc="-70" dirty="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het </a:t>
            </a:r>
            <a:r>
              <a:rPr sz="3600" spc="-10" dirty="0">
                <a:latin typeface="Calibri"/>
                <a:cs typeface="Calibri"/>
              </a:rPr>
              <a:t>gemeenschappelijke </a:t>
            </a:r>
            <a:r>
              <a:rPr sz="3600" dirty="0">
                <a:latin typeface="Calibri"/>
                <a:cs typeface="Calibri"/>
              </a:rPr>
              <a:t>netwerk)</a:t>
            </a:r>
            <a:r>
              <a:rPr sz="3600" spc="-55" dirty="0">
                <a:latin typeface="Calibri"/>
                <a:cs typeface="Calibri"/>
              </a:rPr>
              <a:t> </a:t>
            </a:r>
            <a:r>
              <a:rPr sz="3600" dirty="0" err="1">
                <a:latin typeface="Calibri"/>
                <a:cs typeface="Calibri"/>
              </a:rPr>
              <a:t>een</a:t>
            </a:r>
            <a:r>
              <a:rPr sz="3600" spc="-60" dirty="0">
                <a:latin typeface="Calibri"/>
                <a:cs typeface="Calibri"/>
              </a:rPr>
              <a:t> </a:t>
            </a:r>
            <a:r>
              <a:rPr lang="nl-NL" sz="3600">
                <a:latin typeface="Calibri"/>
                <a:cs typeface="Calibri"/>
              </a:rPr>
              <a:t>pijl</a:t>
            </a:r>
            <a:r>
              <a:rPr sz="3600" spc="-40">
                <a:latin typeface="Calibri"/>
                <a:cs typeface="Calibri"/>
              </a:rPr>
              <a:t> </a:t>
            </a:r>
            <a:r>
              <a:rPr sz="3600" spc="-25" dirty="0">
                <a:latin typeface="Calibri"/>
                <a:cs typeface="Calibri"/>
              </a:rPr>
              <a:t>van </a:t>
            </a:r>
            <a:r>
              <a:rPr sz="3600" dirty="0">
                <a:latin typeface="Calibri"/>
                <a:cs typeface="Calibri"/>
              </a:rPr>
              <a:t>de oude</a:t>
            </a:r>
            <a:r>
              <a:rPr sz="3600" spc="-10" dirty="0">
                <a:latin typeface="Calibri"/>
                <a:cs typeface="Calibri"/>
              </a:rPr>
              <a:t> </a:t>
            </a:r>
            <a:r>
              <a:rPr sz="3600" dirty="0">
                <a:latin typeface="Calibri"/>
                <a:cs typeface="Calibri"/>
              </a:rPr>
              <a:t>positie</a:t>
            </a:r>
            <a:r>
              <a:rPr sz="3600" spc="-20" dirty="0">
                <a:latin typeface="Calibri"/>
                <a:cs typeface="Calibri"/>
              </a:rPr>
              <a:t> naar </a:t>
            </a:r>
            <a:r>
              <a:rPr sz="3600" dirty="0">
                <a:latin typeface="Calibri"/>
                <a:cs typeface="Calibri"/>
              </a:rPr>
              <a:t>de</a:t>
            </a:r>
            <a:r>
              <a:rPr sz="3600" spc="-10" dirty="0">
                <a:latin typeface="Calibri"/>
                <a:cs typeface="Calibri"/>
              </a:rPr>
              <a:t> nieuwe.</a:t>
            </a:r>
            <a:endParaRPr sz="36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134928" y="1882521"/>
            <a:ext cx="6960870" cy="4354830"/>
            <a:chOff x="4967795" y="1922907"/>
            <a:chExt cx="6960870" cy="43548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77384" y="1932432"/>
              <a:ext cx="6941819" cy="433578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972558" y="1927669"/>
              <a:ext cx="6951345" cy="4345305"/>
            </a:xfrm>
            <a:custGeom>
              <a:avLst/>
              <a:gdLst/>
              <a:ahLst/>
              <a:cxnLst/>
              <a:rect l="l" t="t" r="r" b="b"/>
              <a:pathLst>
                <a:path w="6951345" h="4345305">
                  <a:moveTo>
                    <a:pt x="0" y="4345305"/>
                  </a:moveTo>
                  <a:lnTo>
                    <a:pt x="6951345" y="4345305"/>
                  </a:lnTo>
                  <a:lnTo>
                    <a:pt x="6951345" y="0"/>
                  </a:lnTo>
                  <a:lnTo>
                    <a:pt x="0" y="0"/>
                  </a:lnTo>
                  <a:lnTo>
                    <a:pt x="0" y="4345305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497068" y="2720340"/>
              <a:ext cx="1258824" cy="7086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6062218" y="3531870"/>
              <a:ext cx="981075" cy="1846580"/>
            </a:xfrm>
            <a:custGeom>
              <a:avLst/>
              <a:gdLst/>
              <a:ahLst/>
              <a:cxnLst/>
              <a:rect l="l" t="t" r="r" b="b"/>
              <a:pathLst>
                <a:path w="981075" h="1846579">
                  <a:moveTo>
                    <a:pt x="841874" y="1660825"/>
                  </a:moveTo>
                  <a:lnTo>
                    <a:pt x="774191" y="1695830"/>
                  </a:lnTo>
                  <a:lnTo>
                    <a:pt x="980821" y="1846326"/>
                  </a:lnTo>
                  <a:lnTo>
                    <a:pt x="978710" y="1694687"/>
                  </a:lnTo>
                  <a:lnTo>
                    <a:pt x="859409" y="1694687"/>
                  </a:lnTo>
                  <a:lnTo>
                    <a:pt x="841874" y="1660825"/>
                  </a:lnTo>
                  <a:close/>
                </a:path>
                <a:path w="981075" h="1846579">
                  <a:moveTo>
                    <a:pt x="909580" y="1625808"/>
                  </a:moveTo>
                  <a:lnTo>
                    <a:pt x="841874" y="1660825"/>
                  </a:lnTo>
                  <a:lnTo>
                    <a:pt x="859409" y="1694687"/>
                  </a:lnTo>
                  <a:lnTo>
                    <a:pt x="927100" y="1659635"/>
                  </a:lnTo>
                  <a:lnTo>
                    <a:pt x="909580" y="1625808"/>
                  </a:lnTo>
                  <a:close/>
                </a:path>
                <a:path w="981075" h="1846579">
                  <a:moveTo>
                    <a:pt x="977264" y="1590802"/>
                  </a:moveTo>
                  <a:lnTo>
                    <a:pt x="909580" y="1625808"/>
                  </a:lnTo>
                  <a:lnTo>
                    <a:pt x="927100" y="1659635"/>
                  </a:lnTo>
                  <a:lnTo>
                    <a:pt x="859409" y="1694687"/>
                  </a:lnTo>
                  <a:lnTo>
                    <a:pt x="978710" y="1694687"/>
                  </a:lnTo>
                  <a:lnTo>
                    <a:pt x="977264" y="1590802"/>
                  </a:lnTo>
                  <a:close/>
                </a:path>
                <a:path w="981075" h="1846579">
                  <a:moveTo>
                    <a:pt x="67564" y="0"/>
                  </a:moveTo>
                  <a:lnTo>
                    <a:pt x="0" y="35051"/>
                  </a:lnTo>
                  <a:lnTo>
                    <a:pt x="841874" y="1660825"/>
                  </a:lnTo>
                  <a:lnTo>
                    <a:pt x="909580" y="1625808"/>
                  </a:lnTo>
                  <a:lnTo>
                    <a:pt x="67564" y="0"/>
                  </a:lnTo>
                  <a:close/>
                </a:path>
              </a:pathLst>
            </a:custGeom>
            <a:solidFill>
              <a:srgbClr val="E3831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5">
            <a:extLst>
              <a:ext uri="{FF2B5EF4-FFF2-40B4-BE49-F238E27FC236}">
                <a16:creationId xmlns:a16="http://schemas.microsoft.com/office/drawing/2014/main" id="{9A6D5236-4D05-34D9-EEEC-14A7ECAFE7D4}"/>
              </a:ext>
            </a:extLst>
          </p:cNvPr>
          <p:cNvSpPr txBox="1">
            <a:spLocks/>
          </p:cNvSpPr>
          <p:nvPr/>
        </p:nvSpPr>
        <p:spPr>
          <a:xfrm>
            <a:off x="3061017" y="6417338"/>
            <a:ext cx="6130925" cy="3120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n-US" kern="0"/>
            </a:defPPr>
            <a:lvl1pPr marL="0" algn="l" defTabSz="457200" rtl="0" eaLnBrk="1" latinLnBrk="0" hangingPunct="1">
              <a:defRPr sz="2400" b="0" i="0" kern="1200">
                <a:solidFill>
                  <a:schemeClr val="bg1"/>
                </a:solidFill>
                <a:latin typeface="Calibri"/>
                <a:ea typeface="+mn-ea"/>
                <a:cs typeface="Calibri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2380"/>
              </a:lnSpc>
            </a:pPr>
            <a:r>
              <a:rPr lang="nl-NL" dirty="0">
                <a:solidFill>
                  <a:schemeClr val="tx1"/>
                </a:solidFill>
              </a:rPr>
              <a:t>Beginnen</a:t>
            </a:r>
            <a:r>
              <a:rPr lang="nl-NL" b="1" i="1" spc="-50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U</a:t>
            </a:r>
            <a:r>
              <a:rPr lang="nl-NL" dirty="0">
                <a:solidFill>
                  <a:schemeClr val="tx1"/>
                </a:solidFill>
              </a:rPr>
              <a:t>itleg</a:t>
            </a:r>
            <a:r>
              <a:rPr lang="nl-NL" spc="-45" dirty="0">
                <a:solidFill>
                  <a:schemeClr val="tx1"/>
                </a:solidFill>
              </a:rPr>
              <a:t> </a:t>
            </a:r>
            <a:r>
              <a:rPr lang="nl-NL" dirty="0">
                <a:solidFill>
                  <a:schemeClr val="tx1"/>
                </a:solidFill>
              </a:rPr>
              <a:t>–</a:t>
            </a:r>
            <a:r>
              <a:rPr lang="nl-NL" spc="-35" dirty="0">
                <a:solidFill>
                  <a:schemeClr val="tx1"/>
                </a:solidFill>
              </a:rPr>
              <a:t> Denken – </a:t>
            </a:r>
            <a:r>
              <a:rPr lang="nl-NL" b="1" i="1" u="sng" spc="-35" dirty="0">
                <a:solidFill>
                  <a:schemeClr val="tx1"/>
                </a:solidFill>
              </a:rPr>
              <a:t>Delen</a:t>
            </a:r>
            <a:r>
              <a:rPr lang="nl-NL" spc="-35" dirty="0">
                <a:solidFill>
                  <a:schemeClr val="tx1"/>
                </a:solidFill>
              </a:rPr>
              <a:t> - Uitwisselen</a:t>
            </a:r>
            <a:endParaRPr lang="nl-NL" spc="-10" dirty="0">
              <a:solidFill>
                <a:schemeClr val="tx1"/>
              </a:solidFill>
            </a:endParaRPr>
          </a:p>
        </p:txBody>
      </p:sp>
      <p:sp>
        <p:nvSpPr>
          <p:cNvPr id="9" name="object 8">
            <a:extLst>
              <a:ext uri="{FF2B5EF4-FFF2-40B4-BE49-F238E27FC236}">
                <a16:creationId xmlns:a16="http://schemas.microsoft.com/office/drawing/2014/main" id="{B62F8BC7-B84B-69F6-43F1-79703C71097A}"/>
              </a:ext>
            </a:extLst>
          </p:cNvPr>
          <p:cNvSpPr/>
          <p:nvPr/>
        </p:nvSpPr>
        <p:spPr>
          <a:xfrm>
            <a:off x="7043293" y="2901837"/>
            <a:ext cx="1572070" cy="898638"/>
          </a:xfrm>
          <a:custGeom>
            <a:avLst/>
            <a:gdLst/>
            <a:ahLst/>
            <a:cxnLst/>
            <a:rect l="l" t="t" r="r" b="b"/>
            <a:pathLst>
              <a:path w="981075" h="1846579">
                <a:moveTo>
                  <a:pt x="841874" y="1660825"/>
                </a:moveTo>
                <a:lnTo>
                  <a:pt x="774191" y="1695830"/>
                </a:lnTo>
                <a:lnTo>
                  <a:pt x="980821" y="1846326"/>
                </a:lnTo>
                <a:lnTo>
                  <a:pt x="978710" y="1694687"/>
                </a:lnTo>
                <a:lnTo>
                  <a:pt x="859409" y="1694687"/>
                </a:lnTo>
                <a:lnTo>
                  <a:pt x="841874" y="1660825"/>
                </a:lnTo>
                <a:close/>
              </a:path>
              <a:path w="981075" h="1846579">
                <a:moveTo>
                  <a:pt x="909580" y="1625808"/>
                </a:moveTo>
                <a:lnTo>
                  <a:pt x="841874" y="1660825"/>
                </a:lnTo>
                <a:lnTo>
                  <a:pt x="859409" y="1694687"/>
                </a:lnTo>
                <a:lnTo>
                  <a:pt x="927100" y="1659635"/>
                </a:lnTo>
                <a:lnTo>
                  <a:pt x="909580" y="1625808"/>
                </a:lnTo>
                <a:close/>
              </a:path>
              <a:path w="981075" h="1846579">
                <a:moveTo>
                  <a:pt x="977264" y="1590802"/>
                </a:moveTo>
                <a:lnTo>
                  <a:pt x="909580" y="1625808"/>
                </a:lnTo>
                <a:lnTo>
                  <a:pt x="927100" y="1659635"/>
                </a:lnTo>
                <a:lnTo>
                  <a:pt x="859409" y="1694687"/>
                </a:lnTo>
                <a:lnTo>
                  <a:pt x="978710" y="1694687"/>
                </a:lnTo>
                <a:lnTo>
                  <a:pt x="977264" y="1590802"/>
                </a:lnTo>
                <a:close/>
              </a:path>
              <a:path w="981075" h="1846579">
                <a:moveTo>
                  <a:pt x="67564" y="0"/>
                </a:moveTo>
                <a:lnTo>
                  <a:pt x="0" y="35051"/>
                </a:lnTo>
                <a:lnTo>
                  <a:pt x="841874" y="1660825"/>
                </a:lnTo>
                <a:lnTo>
                  <a:pt x="909580" y="1625808"/>
                </a:lnTo>
                <a:lnTo>
                  <a:pt x="67564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88F20552-E03D-E9BB-BD09-A9184B851B2D}"/>
              </a:ext>
            </a:extLst>
          </p:cNvPr>
          <p:cNvSpPr/>
          <p:nvPr/>
        </p:nvSpPr>
        <p:spPr>
          <a:xfrm flipV="1">
            <a:off x="6234114" y="2140874"/>
            <a:ext cx="541274" cy="708660"/>
          </a:xfrm>
          <a:custGeom>
            <a:avLst/>
            <a:gdLst/>
            <a:ahLst/>
            <a:cxnLst/>
            <a:rect l="l" t="t" r="r" b="b"/>
            <a:pathLst>
              <a:path w="981075" h="1846579">
                <a:moveTo>
                  <a:pt x="841874" y="1660825"/>
                </a:moveTo>
                <a:lnTo>
                  <a:pt x="774191" y="1695830"/>
                </a:lnTo>
                <a:lnTo>
                  <a:pt x="980821" y="1846326"/>
                </a:lnTo>
                <a:lnTo>
                  <a:pt x="978710" y="1694687"/>
                </a:lnTo>
                <a:lnTo>
                  <a:pt x="859409" y="1694687"/>
                </a:lnTo>
                <a:lnTo>
                  <a:pt x="841874" y="1660825"/>
                </a:lnTo>
                <a:close/>
              </a:path>
              <a:path w="981075" h="1846579">
                <a:moveTo>
                  <a:pt x="909580" y="1625808"/>
                </a:moveTo>
                <a:lnTo>
                  <a:pt x="841874" y="1660825"/>
                </a:lnTo>
                <a:lnTo>
                  <a:pt x="859409" y="1694687"/>
                </a:lnTo>
                <a:lnTo>
                  <a:pt x="927100" y="1659635"/>
                </a:lnTo>
                <a:lnTo>
                  <a:pt x="909580" y="1625808"/>
                </a:lnTo>
                <a:close/>
              </a:path>
              <a:path w="981075" h="1846579">
                <a:moveTo>
                  <a:pt x="977264" y="1590802"/>
                </a:moveTo>
                <a:lnTo>
                  <a:pt x="909580" y="1625808"/>
                </a:lnTo>
                <a:lnTo>
                  <a:pt x="927100" y="1659635"/>
                </a:lnTo>
                <a:lnTo>
                  <a:pt x="859409" y="1694687"/>
                </a:lnTo>
                <a:lnTo>
                  <a:pt x="978710" y="1694687"/>
                </a:lnTo>
                <a:lnTo>
                  <a:pt x="977264" y="1590802"/>
                </a:lnTo>
                <a:close/>
              </a:path>
              <a:path w="981075" h="1846579">
                <a:moveTo>
                  <a:pt x="67564" y="0"/>
                </a:moveTo>
                <a:lnTo>
                  <a:pt x="0" y="35051"/>
                </a:lnTo>
                <a:lnTo>
                  <a:pt x="841874" y="1660825"/>
                </a:lnTo>
                <a:lnTo>
                  <a:pt x="909580" y="1625808"/>
                </a:lnTo>
                <a:lnTo>
                  <a:pt x="67564" y="0"/>
                </a:lnTo>
                <a:close/>
              </a:path>
            </a:pathLst>
          </a:custGeom>
          <a:solidFill>
            <a:srgbClr val="E3831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rugblik">
  <a:themeElements>
    <a:clrScheme name="Terugblik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Terugbli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rugbli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E3DA18C2-75F1-4980-A5F0-165F6F71DE6D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31060</TotalTime>
  <Words>485</Words>
  <Application>Microsoft Office PowerPoint</Application>
  <PresentationFormat>Breedbeeld</PresentationFormat>
  <Paragraphs>46</Paragraphs>
  <Slides>11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6" baseType="lpstr">
      <vt:lpstr>Aptos</vt:lpstr>
      <vt:lpstr>Calibri</vt:lpstr>
      <vt:lpstr>Calibri Light</vt:lpstr>
      <vt:lpstr>Wingdings</vt:lpstr>
      <vt:lpstr>Terugblik</vt:lpstr>
      <vt:lpstr>Binnen is beginnen</vt:lpstr>
      <vt:lpstr>Binnen is beginnen</vt:lpstr>
      <vt:lpstr>Video</vt:lpstr>
      <vt:lpstr>Emotienetwerk</vt:lpstr>
      <vt:lpstr>Emotienetwerk</vt:lpstr>
      <vt:lpstr>Discussies over het standbeeld</vt:lpstr>
      <vt:lpstr>Opdracht: denken (individueel)</vt:lpstr>
      <vt:lpstr>Opdracht: delen (groepjes)</vt:lpstr>
      <vt:lpstr>Opdracht: delen (groepjes)</vt:lpstr>
      <vt:lpstr>Opdracht: delen (groepjes)</vt:lpstr>
      <vt:lpstr>Opdracht: uitwisselen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Floris Boudens</dc:creator>
  <cp:lastModifiedBy>Floris Boudens</cp:lastModifiedBy>
  <cp:revision>21</cp:revision>
  <dcterms:created xsi:type="dcterms:W3CDTF">2025-03-30T18:29:19Z</dcterms:created>
  <dcterms:modified xsi:type="dcterms:W3CDTF">2025-06-10T19:17:00Z</dcterms:modified>
</cp:coreProperties>
</file>