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11"/>
    </p:embeddedFont>
    <p:embeddedFont>
      <p:font typeface="Playfair Display" panose="00000500000000000000" pitchFamily="2" charset="0"/>
      <p:regular r:id="rId12"/>
      <p:bold r:id="rId13"/>
      <p:italic r:id="rId14"/>
      <p:boldItalic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234" y="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acee61931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acee61931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acee619311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acee619311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acee61931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acee61931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acee619311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acee619311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acee61931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acee61931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acee61931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acee61931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acee61931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acee619311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200C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0"/>
            <a:ext cx="8520600" cy="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TEACHING COLONIAL HISTORY</a:t>
            </a:r>
            <a:endParaRPr sz="4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294967295"/>
          </p:nvPr>
        </p:nvSpPr>
        <p:spPr>
          <a:xfrm>
            <a:off x="240400" y="4798800"/>
            <a:ext cx="8520600" cy="3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Presentation by Lethukukhanya Mbambo, History Educator at Westerford High School</a:t>
            </a:r>
            <a:endParaRPr sz="10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6" name="Google Shape;56;p13" descr="Five types into which JF Blumenbach divided the human race (Provided by Getty Images)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94400"/>
            <a:ext cx="2407313" cy="35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 descr="William Penn trading with Native Americans (Provided by Getty Images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2113" y="1094400"/>
            <a:ext cx="2494031" cy="35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 descr="Meeting of David Livingstone and Henry Morton Stanley in African village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8544" y="1288300"/>
            <a:ext cx="3633055" cy="2566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200C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 title="Screenshot 2025-12-03 at 06.39.41.png"/>
          <p:cNvPicPr preferRelativeResize="0"/>
          <p:nvPr/>
        </p:nvPicPr>
        <p:blipFill rotWithShape="1">
          <a:blip r:embed="rId3">
            <a:alphaModFix/>
          </a:blip>
          <a:srcRect t="12180" r="576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200C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ctrTitle"/>
          </p:nvPr>
        </p:nvSpPr>
        <p:spPr>
          <a:xfrm>
            <a:off x="311700" y="0"/>
            <a:ext cx="8520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Curriculum and Assessment Policy Statement (CAPS)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69" name="Google Shape;69;p15" title="Screenshot 2025-12-03 at 06.36.42.png"/>
          <p:cNvPicPr preferRelativeResize="0"/>
          <p:nvPr/>
        </p:nvPicPr>
        <p:blipFill rotWithShape="1">
          <a:blip r:embed="rId3">
            <a:alphaModFix/>
          </a:blip>
          <a:srcRect l="28291" t="1082" r="28322" b="1423"/>
          <a:stretch/>
        </p:blipFill>
        <p:spPr>
          <a:xfrm>
            <a:off x="1037125" y="514599"/>
            <a:ext cx="3168527" cy="444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 title="Screenshot 2025-12-03 at 06.37.32.png"/>
          <p:cNvPicPr preferRelativeResize="0"/>
          <p:nvPr/>
        </p:nvPicPr>
        <p:blipFill rotWithShape="1">
          <a:blip r:embed="rId4">
            <a:alphaModFix/>
          </a:blip>
          <a:srcRect l="28321" t="1107" r="28550" b="1767"/>
          <a:stretch/>
        </p:blipFill>
        <p:spPr>
          <a:xfrm>
            <a:off x="4671900" y="509675"/>
            <a:ext cx="3168527" cy="445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200C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ctrTitle"/>
          </p:nvPr>
        </p:nvSpPr>
        <p:spPr>
          <a:xfrm>
            <a:off x="311700" y="0"/>
            <a:ext cx="8520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CAPS in Grade 10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76" name="Google Shape;76;p16" title="Screenshot 2025-12-03 at 06.29.21.png"/>
          <p:cNvPicPr preferRelativeResize="0"/>
          <p:nvPr/>
        </p:nvPicPr>
        <p:blipFill rotWithShape="1">
          <a:blip r:embed="rId3">
            <a:alphaModFix/>
          </a:blip>
          <a:srcRect l="28291" t="1084" r="28322" b="11433"/>
          <a:stretch/>
        </p:blipFill>
        <p:spPr>
          <a:xfrm>
            <a:off x="670000" y="542350"/>
            <a:ext cx="3516652" cy="443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 title="Screenshot 2025-12-03 at 06.30.12.png"/>
          <p:cNvPicPr preferRelativeResize="0"/>
          <p:nvPr/>
        </p:nvPicPr>
        <p:blipFill rotWithShape="1">
          <a:blip r:embed="rId4">
            <a:alphaModFix/>
          </a:blip>
          <a:srcRect l="28321" t="1110" r="28695" b="35806"/>
          <a:stretch/>
        </p:blipFill>
        <p:spPr>
          <a:xfrm>
            <a:off x="4572000" y="814176"/>
            <a:ext cx="3832248" cy="351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200C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ctrTitle"/>
          </p:nvPr>
        </p:nvSpPr>
        <p:spPr>
          <a:xfrm>
            <a:off x="311700" y="0"/>
            <a:ext cx="8520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CAPS in Grade 10 (continued)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83" name="Google Shape;83;p17" title="Screenshot 2025-12-03 at 06.30.16.png"/>
          <p:cNvPicPr preferRelativeResize="0"/>
          <p:nvPr/>
        </p:nvPicPr>
        <p:blipFill rotWithShape="1">
          <a:blip r:embed="rId3">
            <a:alphaModFix/>
          </a:blip>
          <a:srcRect l="28561" t="1301" r="28189" b="39288"/>
          <a:stretch/>
        </p:blipFill>
        <p:spPr>
          <a:xfrm>
            <a:off x="675550" y="982725"/>
            <a:ext cx="3701873" cy="317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 title="Screenshot 2025-12-03 at 06.30.18.png"/>
          <p:cNvPicPr preferRelativeResize="0"/>
          <p:nvPr/>
        </p:nvPicPr>
        <p:blipFill rotWithShape="1">
          <a:blip r:embed="rId4">
            <a:alphaModFix/>
          </a:blip>
          <a:srcRect l="28437" t="1294" r="28553" b="17305"/>
          <a:stretch/>
        </p:blipFill>
        <p:spPr>
          <a:xfrm>
            <a:off x="4806900" y="561400"/>
            <a:ext cx="3701873" cy="4378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200C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ctrTitle"/>
          </p:nvPr>
        </p:nvSpPr>
        <p:spPr>
          <a:xfrm>
            <a:off x="311700" y="0"/>
            <a:ext cx="8520600" cy="46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What teaching materials do we use?</a:t>
            </a:r>
            <a:endParaRPr sz="20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94" name="Google Shape;94;p19" title="Screenshot 2025-12-03 at 06.18.33.png"/>
          <p:cNvPicPr preferRelativeResize="0"/>
          <p:nvPr/>
        </p:nvPicPr>
        <p:blipFill rotWithShape="1">
          <a:blip r:embed="rId3">
            <a:alphaModFix/>
          </a:blip>
          <a:srcRect t="8774" r="19178" b="17430"/>
          <a:stretch/>
        </p:blipFill>
        <p:spPr>
          <a:xfrm>
            <a:off x="1284613" y="466200"/>
            <a:ext cx="6574776" cy="23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 title="Screenshot 2025-12-03 at 06.19.52.png"/>
          <p:cNvPicPr preferRelativeResize="0"/>
          <p:nvPr/>
        </p:nvPicPr>
        <p:blipFill rotWithShape="1">
          <a:blip r:embed="rId4">
            <a:alphaModFix/>
          </a:blip>
          <a:srcRect t="8648" b="12080"/>
          <a:stretch/>
        </p:blipFill>
        <p:spPr>
          <a:xfrm>
            <a:off x="811775" y="2864050"/>
            <a:ext cx="7520476" cy="215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200C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311700" y="1769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Impact"/>
                <a:ea typeface="Impact"/>
                <a:cs typeface="Impact"/>
                <a:sym typeface="Impact"/>
              </a:rPr>
              <a:t>Thank you for your attention!</a:t>
            </a:r>
            <a:endParaRPr sz="2400">
              <a:solidFill>
                <a:schemeClr val="lt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311700" y="2254650"/>
            <a:ext cx="85206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During the second webinar, I will delve deeper into the methodology used to unpack teaching colonial history, share some activities/assessments and highlight the difficulties faced with teaching this colonial history at Westerford.. </a:t>
            </a:r>
            <a:endParaRPr sz="120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</Words>
  <Application>Microsoft Office PowerPoint</Application>
  <PresentationFormat>On-screen Show (16:9)</PresentationFormat>
  <Paragraphs>8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Impact</vt:lpstr>
      <vt:lpstr>Playfair Display</vt:lpstr>
      <vt:lpstr>Arial</vt:lpstr>
      <vt:lpstr>Simple Light</vt:lpstr>
      <vt:lpstr>TEACHING COLONIAL HISTORY</vt:lpstr>
      <vt:lpstr>PowerPoint Presentation</vt:lpstr>
      <vt:lpstr>Curriculum and Assessment Policy Statement (CAPS)</vt:lpstr>
      <vt:lpstr>CAPS in Grade 10</vt:lpstr>
      <vt:lpstr>CAPS in Grade 10 (continued)</vt:lpstr>
      <vt:lpstr>PowerPoint Presentation</vt:lpstr>
      <vt:lpstr>What teaching materials do we use?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Joyce rn</cp:lastModifiedBy>
  <cp:revision>1</cp:revision>
  <dcterms:modified xsi:type="dcterms:W3CDTF">2025-12-16T15:05:23Z</dcterms:modified>
</cp:coreProperties>
</file>