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68" r:id="rId3"/>
    <p:sldId id="274" r:id="rId4"/>
    <p:sldId id="258" r:id="rId5"/>
    <p:sldId id="278" r:id="rId6"/>
    <p:sldId id="260" r:id="rId7"/>
    <p:sldId id="265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ECC"/>
          </a:solidFill>
        </a:fill>
      </a:tcStyle>
    </a:wholeTbl>
    <a:band2H>
      <a:tcTxStyle/>
      <a:tcStyle>
        <a:tcBdr/>
        <a:fill>
          <a:solidFill>
            <a:srgbClr val="E9EF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EDCD"/>
          </a:solidFill>
        </a:fill>
      </a:tcStyle>
    </a:wholeTbl>
    <a:band2H>
      <a:tcTxStyle/>
      <a:tcStyle>
        <a:tcBdr/>
        <a:fill>
          <a:solidFill>
            <a:srgbClr val="F4F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9E4"/>
          </a:solidFill>
        </a:fill>
      </a:tcStyle>
    </a:wholeTbl>
    <a:band2H>
      <a:tcTxStyle/>
      <a:tcStyle>
        <a:tcBdr/>
        <a:fill>
          <a:solidFill>
            <a:srgbClr val="E6ED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0"/>
    <p:restoredTop sz="92245"/>
  </p:normalViewPr>
  <p:slideViewPr>
    <p:cSldViewPr snapToGrid="0" snapToObjects="1">
      <p:cViewPr varScale="1">
        <p:scale>
          <a:sx n="99" d="100"/>
          <a:sy n="99" d="100"/>
        </p:scale>
        <p:origin x="18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9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793992" y="3621023"/>
            <a:ext cx="4925190" cy="339249"/>
          </a:xfrm>
          <a:prstGeom prst="rect">
            <a:avLst/>
          </a:prstGeom>
        </p:spPr>
        <p:txBody>
          <a:bodyPr/>
          <a:lstStyle/>
          <a:p>
            <a:pPr marL="141731" indent="-141731" defTabSz="566927">
              <a:spcBef>
                <a:spcPts val="600"/>
              </a:spcBef>
              <a:defRPr sz="1736"/>
            </a:pPr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with 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/>
          <p:cNvSpPr>
            <a:spLocks noGrp="1"/>
          </p:cNvSpPr>
          <p:nvPr>
            <p:ph type="pic" idx="13"/>
          </p:nvPr>
        </p:nvSpPr>
        <p:spPr>
          <a:xfrm>
            <a:off x="622568" y="729925"/>
            <a:ext cx="6456840" cy="53887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Titeltekst"/>
          <p:cNvSpPr txBox="1">
            <a:spLocks noGrp="1"/>
          </p:cNvSpPr>
          <p:nvPr>
            <p:ph type="title"/>
          </p:nvPr>
        </p:nvSpPr>
        <p:spPr>
          <a:xfrm>
            <a:off x="6467704" y="1881920"/>
            <a:ext cx="5749200" cy="3886203"/>
          </a:xfrm>
          <a:prstGeom prst="rect">
            <a:avLst/>
          </a:prstGeom>
          <a:solidFill>
            <a:srgbClr val="F2F5D8">
              <a:alpha val="93000"/>
            </a:srgbClr>
          </a:solidFill>
        </p:spPr>
        <p:txBody>
          <a:bodyPr/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4"/>
                  </a:solidFill>
                </a:ln>
              </a:defRPr>
            </a:lvl1pPr>
          </a:lstStyle>
          <a:p>
            <a:r>
              <a:t>Titeltekst</a:t>
            </a:r>
          </a:p>
        </p:txBody>
      </p:sp>
      <p:sp>
        <p:nvSpPr>
          <p:cNvPr id="3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78040" y="4946903"/>
            <a:ext cx="4773170" cy="3657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1pPr>
            <a:lvl2pPr marL="609600" indent="-1524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2pPr>
            <a:lvl3pPr marL="1097280" indent="-18288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3pPr>
            <a:lvl4pPr marL="1574800" indent="-2032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4pPr>
            <a:lvl5pPr marL="2032000" indent="-2032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page 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7"/>
          <p:cNvSpPr>
            <a:spLocks noGrp="1"/>
          </p:cNvSpPr>
          <p:nvPr>
            <p:ph type="pic" idx="13"/>
          </p:nvPr>
        </p:nvSpPr>
        <p:spPr>
          <a:xfrm>
            <a:off x="5011737" y="0"/>
            <a:ext cx="7196932" cy="6867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Titeltekst"/>
          <p:cNvSpPr txBox="1">
            <a:spLocks noGrp="1"/>
          </p:cNvSpPr>
          <p:nvPr>
            <p:ph type="title"/>
          </p:nvPr>
        </p:nvSpPr>
        <p:spPr>
          <a:xfrm>
            <a:off x="-3" y="1298447"/>
            <a:ext cx="6007101" cy="4151379"/>
          </a:xfrm>
          <a:prstGeom prst="rect">
            <a:avLst/>
          </a:prstGeom>
          <a:solidFill>
            <a:srgbClr val="C1EEFC">
              <a:alpha val="80000"/>
            </a:srgbClr>
          </a:solidFill>
        </p:spPr>
        <p:txBody>
          <a:bodyPr/>
          <a:lstStyle>
            <a:lvl1pPr>
              <a:lnSpc>
                <a:spcPct val="100000"/>
              </a:lnSpc>
              <a:defRPr sz="2800">
                <a:ln w="19050">
                  <a:solidFill>
                    <a:srgbClr val="017159"/>
                  </a:solidFill>
                </a:ln>
              </a:defRPr>
            </a:lvl1pPr>
          </a:lstStyle>
          <a:p>
            <a:r>
              <a:t>Titeltekst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31519" y="4718303"/>
            <a:ext cx="4773170" cy="3657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1pPr>
            <a:lvl2pPr marL="609600" indent="-1524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2pPr>
            <a:lvl3pPr marL="1097280" indent="-18288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3pPr>
            <a:lvl4pPr marL="1574800" indent="-2032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4pPr>
            <a:lvl5pPr marL="2032000" indent="-203200">
              <a:buFontTx/>
              <a:defRPr sz="1600" cap="all" spc="100">
                <a:solidFill>
                  <a:schemeClr val="accent4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age 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7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" name="Titeltekst"/>
          <p:cNvSpPr txBox="1">
            <a:spLocks noGrp="1"/>
          </p:cNvSpPr>
          <p:nvPr>
            <p:ph type="title"/>
          </p:nvPr>
        </p:nvSpPr>
        <p:spPr>
          <a:xfrm>
            <a:off x="6568440" y="539494"/>
            <a:ext cx="5623560" cy="3008379"/>
          </a:xfrm>
          <a:prstGeom prst="rect">
            <a:avLst/>
          </a:prstGeom>
          <a:solidFill>
            <a:srgbClr val="F2F5D8">
              <a:alpha val="90000"/>
            </a:srgbClr>
          </a:solidFill>
        </p:spPr>
        <p:txBody>
          <a:bodyPr/>
          <a:lstStyle>
            <a:lvl1pPr>
              <a:defRPr sz="2800">
                <a:ln w="19050">
                  <a:solidFill>
                    <a:srgbClr val="044459"/>
                  </a:solidFill>
                </a:ln>
              </a:defRPr>
            </a:lvl1pPr>
          </a:lstStyle>
          <a:p>
            <a:r>
              <a:t>Titeltekst</a:t>
            </a:r>
          </a:p>
        </p:txBody>
      </p:sp>
      <p:sp>
        <p:nvSpPr>
          <p:cNvPr id="5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159752" y="2816350"/>
            <a:ext cx="4773170" cy="3657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1pPr>
            <a:lvl2pPr marL="609600" indent="-152400">
              <a:buFontTx/>
              <a:defRPr sz="16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2pPr>
            <a:lvl3pPr marL="1097280" indent="-182880">
              <a:buFontTx/>
              <a:defRPr sz="16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3pPr>
            <a:lvl4pPr marL="1574800" indent="-203200">
              <a:buFontTx/>
              <a:defRPr sz="16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4pPr>
            <a:lvl5pPr marL="2032000" indent="-203200">
              <a:buFontTx/>
              <a:defRPr sz="16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 with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7"/>
          <p:cNvSpPr>
            <a:spLocks noGrp="1"/>
          </p:cNvSpPr>
          <p:nvPr>
            <p:ph type="pic" idx="13"/>
          </p:nvPr>
        </p:nvSpPr>
        <p:spPr>
          <a:xfrm flipH="1"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1403350" y="475487"/>
            <a:ext cx="9385300" cy="98579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>
                <a:ln w="19049">
                  <a:solidFill>
                    <a:srgbClr val="044459"/>
                  </a:solidFill>
                </a:ln>
              </a:defRPr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709415" y="1280160"/>
            <a:ext cx="4773170" cy="36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1pPr>
            <a:lvl2pPr marL="628650" indent="-171450" algn="ctr">
              <a:buFontTx/>
              <a:defRPr sz="18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2pPr>
            <a:lvl3pPr marL="1120138" indent="-205738" algn="ctr">
              <a:buFontTx/>
              <a:defRPr sz="18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3pPr>
            <a:lvl4pPr marL="1600200" indent="-228600" algn="ctr">
              <a:buFontTx/>
              <a:defRPr sz="18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4pPr>
            <a:lvl5pPr marL="2057400" indent="-228600" algn="ctr">
              <a:buFontTx/>
              <a:defRPr sz="1800" cap="all" spc="100">
                <a:solidFill>
                  <a:srgbClr val="044459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078991" y="996696"/>
            <a:ext cx="8467346" cy="476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6322976" y="1663435"/>
            <a:ext cx="5870448" cy="2624330"/>
          </a:xfrm>
          <a:prstGeom prst="rect">
            <a:avLst/>
          </a:prstGeom>
          <a:solidFill>
            <a:schemeClr val="accent4">
              <a:alpha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66799" y="6234431"/>
            <a:ext cx="270801" cy="2438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 cap="all" spc="100">
                <a:solidFill>
                  <a:srgbClr val="F2F2F2"/>
                </a:solidFill>
                <a:latin typeface="Posterama"/>
                <a:ea typeface="Posterama"/>
                <a:cs typeface="Posterama"/>
                <a:sym typeface="Postera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400" baseline="0">
          <a:ln w="19049">
            <a:solidFill>
              <a:srgbClr val="FFFFFF"/>
            </a:solidFill>
          </a:ln>
          <a:noFill/>
          <a:uFillTx/>
          <a:latin typeface="Posterama Bold"/>
          <a:ea typeface="Posterama Bold"/>
          <a:cs typeface="Posterama Bold"/>
          <a:sym typeface="Posterama Bold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Bierstadt"/>
          <a:ea typeface="Bierstadt"/>
          <a:cs typeface="Bierstadt"/>
          <a:sym typeface="Bierstad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all" spc="1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ostera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tif"/><Relationship Id="rId7" Type="http://schemas.openxmlformats.org/officeDocument/2006/relationships/image" Target="../media/image2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ederlandse vlag">
            <a:extLst>
              <a:ext uri="{FF2B5EF4-FFF2-40B4-BE49-F238E27FC236}">
                <a16:creationId xmlns:a16="http://schemas.microsoft.com/office/drawing/2014/main" id="{E18212F0-E95F-44F1-FBA3-938BF65F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7"/>
          <a:stretch>
            <a:fillRect/>
          </a:stretch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itle 21"/>
          <p:cNvSpPr txBox="1"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ln w="19050">
                  <a:solidFill>
                    <a:srgbClr val="FFFFFF"/>
                  </a:solidFill>
                </a:ln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 &amp; Civics </a:t>
            </a:r>
          </a:p>
        </p:txBody>
      </p:sp>
      <p:sp>
        <p:nvSpPr>
          <p:cNvPr id="1068" name="Oval 106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2" descr="Picture 2"/>
          <p:cNvPicPr>
            <a:picLocks noChangeAspect="1"/>
          </p:cNvPicPr>
          <p:nvPr/>
        </p:nvPicPr>
        <p:blipFill>
          <a:blip r:embed="rId3"/>
          <a:srcRect r="1" b="1"/>
          <a:stretch>
            <a:fillRect/>
          </a:stretch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045" name="Text Placeholder 16"/>
          <p:cNvSpPr txBox="1">
            <a:spLocks noGrp="1"/>
          </p:cNvSpPr>
          <p:nvPr>
            <p:ph type="body" sz="quarter" idx="1"/>
          </p:nvPr>
        </p:nvSpPr>
        <p:spPr>
          <a:xfrm>
            <a:off x="805543" y="2871982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defTabSz="886967">
              <a:spcBef>
                <a:spcPts val="900"/>
              </a:spcBef>
              <a:buSzTx/>
              <a:buNone/>
              <a:defRPr sz="1700" cap="all">
                <a:solidFill>
                  <a:srgbClr val="FFFFFF"/>
                </a:solidFill>
                <a:latin typeface="Posterama Bold"/>
                <a:ea typeface="Posterama Bold"/>
                <a:cs typeface="Posterama Bold"/>
                <a:sym typeface="Posterama Bold"/>
              </a:defRPr>
            </a:lvl1pPr>
          </a:lstStyle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Colegio Arubano, High school for Havo/VWO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Aruba</a:t>
            </a:r>
          </a:p>
        </p:txBody>
      </p:sp>
      <p:sp>
        <p:nvSpPr>
          <p:cNvPr id="1070" name="Freeform: Shape 106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Oval 107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Logo 65 jaar">
            <a:extLst>
              <a:ext uri="{FF2B5EF4-FFF2-40B4-BE49-F238E27FC236}">
                <a16:creationId xmlns:a16="http://schemas.microsoft.com/office/drawing/2014/main" id="{2B300009-0EAF-8D53-E366-4CB9DCD9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-7"/>
          <a:stretch>
            <a:fillRect/>
          </a:stretch>
        </p:blipFill>
        <p:spPr bwMode="auto"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lue flag with a red star and yellow stripes&#10;&#10;AI-generated content may be incorrect.">
            <a:extLst>
              <a:ext uri="{FF2B5EF4-FFF2-40B4-BE49-F238E27FC236}">
                <a16:creationId xmlns:a16="http://schemas.microsoft.com/office/drawing/2014/main" id="{6E57EE70-2E7F-1922-DF54-57B0CA4E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8953" b="2"/>
          <a:stretch>
            <a:fillRect/>
          </a:stretch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4" name="Freeform: Shape 107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oogle Shape;834;p110">
            <a:extLst>
              <a:ext uri="{FF2B5EF4-FFF2-40B4-BE49-F238E27FC236}">
                <a16:creationId xmlns:a16="http://schemas.microsoft.com/office/drawing/2014/main" id="{56A608C9-703E-4D0C-3237-79AF8859F064}"/>
              </a:ext>
            </a:extLst>
          </p:cNvPr>
          <p:cNvPicPr preferRelativeResize="0"/>
          <p:nvPr/>
        </p:nvPicPr>
        <p:blipFill>
          <a:blip r:embed="rId6"/>
          <a:srcRect r="22169" b="-4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01A4B9-30A8-FADC-D656-9EDBBBE4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86" y="800993"/>
            <a:ext cx="4093205" cy="21871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Aruban history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programme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chemeClr val="tx1"/>
                </a:solidFill>
              </a:rPr>
              <a:t>aims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Mavo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-Havo-VWO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99748-7071-3DA0-5A66-140E918FF02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25691" y="148852"/>
            <a:ext cx="7497433" cy="33728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Historical skills: </a:t>
            </a:r>
            <a:r>
              <a:rPr lang="en-US" dirty="0"/>
              <a:t>source and question formulation, fact and objectivity, cause and effect, change and continuity, historical empathy, Historical interpretation, historical investigation, historical research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Historical awareness</a:t>
            </a:r>
            <a:r>
              <a:rPr lang="en-US" sz="1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800" kern="1200" dirty="0">
                <a:latin typeface="+mn-lt"/>
                <a:ea typeface="+mn-ea"/>
                <a:cs typeface="+mn-cs"/>
              </a:rPr>
              <a:t>placing historical events in hi</a:t>
            </a:r>
            <a:r>
              <a:rPr lang="en-US" dirty="0"/>
              <a:t>storical epochs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world history 3000 BC- 1500 AD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world history 1500 AD-1750 AD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World History 1750-today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D. History of Aruba, the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CAribbean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Latin-America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E.  Civics (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staatsinrichting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of Aruba 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Content Placeholder 4">
            <a:extLst>
              <a:ext uri="{FF2B5EF4-FFF2-40B4-BE49-F238E27FC236}">
                <a16:creationId xmlns:a16="http://schemas.microsoft.com/office/drawing/2014/main" id="{4272278C-203F-2176-DED9-325161E5FA7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7520" b="7520"/>
          <a:stretch>
            <a:fillRect/>
          </a:stretch>
        </p:blipFill>
        <p:spPr>
          <a:xfrm>
            <a:off x="665942" y="3869883"/>
            <a:ext cx="10860116" cy="2839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221BB3-7B5D-C899-7745-66D7AC32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D2D571-38D7-DB0F-166C-14FEDA700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8AEF72-50CD-C201-F6BF-C595BBBE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7101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9A0C99-E1A8-A8BA-778C-BE57BE0E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3AD209-11B6-F68B-E71D-3FCD221F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Students in Aruba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41932-E307-5F31-DBD8-D2D973046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1470891"/>
            <a:ext cx="5221625" cy="39162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9943A-9038-236B-A40F-C28DA36BCDC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In Aruba we teach students with different backgrounds: ancestors from Latin-America, Africa, Europe, Asia, etcetera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We have a ‘melting pot’ of different cultures together on one happy Island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5733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2"/>
          <p:cNvSpPr txBox="1">
            <a:spLocks noGrp="1"/>
          </p:cNvSpPr>
          <p:nvPr>
            <p:ph type="title"/>
          </p:nvPr>
        </p:nvSpPr>
        <p:spPr>
          <a:xfrm>
            <a:off x="7544721" y="2351314"/>
            <a:ext cx="4563326" cy="44549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Teaching </a:t>
            </a:r>
            <a:r>
              <a:rPr dirty="0"/>
              <a:t>M</a:t>
            </a:r>
            <a:r>
              <a:rPr lang="en-US" dirty="0"/>
              <a:t>aterial</a:t>
            </a:r>
            <a:r>
              <a:rPr dirty="0"/>
              <a:t> </a:t>
            </a:r>
            <a:br>
              <a:rPr lang="en-US" dirty="0"/>
            </a:br>
            <a:r>
              <a:rPr lang="en-US" dirty="0"/>
              <a:t>history </a:t>
            </a:r>
            <a:r>
              <a:rPr dirty="0"/>
              <a:t>&amp; </a:t>
            </a:r>
            <a:r>
              <a:rPr lang="en-US" dirty="0"/>
              <a:t>civics</a:t>
            </a:r>
            <a:endParaRPr dirty="0"/>
          </a:p>
        </p:txBody>
      </p:sp>
      <p:sp>
        <p:nvSpPr>
          <p:cNvPr id="96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7522780" y="5105398"/>
            <a:ext cx="4428430" cy="1589317"/>
          </a:xfrm>
          <a:prstGeom prst="rect">
            <a:avLst/>
          </a:prstGeom>
        </p:spPr>
        <p:txBody>
          <a:bodyPr/>
          <a:lstStyle/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Memo: w</a:t>
            </a:r>
            <a:r>
              <a:rPr lang="en-US" dirty="0"/>
              <a:t>orld history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Feniks: Latin-Ameri</a:t>
            </a:r>
            <a:r>
              <a:rPr lang="en-US" dirty="0"/>
              <a:t>c</a:t>
            </a:r>
            <a:r>
              <a:rPr dirty="0"/>
              <a:t>a </a:t>
            </a:r>
            <a:r>
              <a:rPr lang="en-US" dirty="0"/>
              <a:t>and th</a:t>
            </a:r>
            <a:r>
              <a:rPr dirty="0"/>
              <a:t>e wester</a:t>
            </a:r>
            <a:r>
              <a:rPr lang="en-US" dirty="0"/>
              <a:t>n</a:t>
            </a:r>
            <a:r>
              <a:rPr dirty="0"/>
              <a:t> w</a:t>
            </a:r>
            <a:r>
              <a:rPr lang="en-US" dirty="0"/>
              <a:t>or</a:t>
            </a:r>
            <a:r>
              <a:rPr dirty="0"/>
              <a:t>ld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Burgerschap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bestuur</a:t>
            </a:r>
            <a:r>
              <a:rPr dirty="0"/>
              <a:t> op Aruba</a:t>
            </a:r>
            <a:r>
              <a:rPr lang="en-US" dirty="0"/>
              <a:t> (civics)</a:t>
            </a:r>
            <a:endParaRPr dirty="0"/>
          </a:p>
        </p:txBody>
      </p:sp>
      <p:pic>
        <p:nvPicPr>
          <p:cNvPr id="9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25141" cy="327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490" y="19872"/>
            <a:ext cx="2346631" cy="3320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16" descr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469" y="19872"/>
            <a:ext cx="2548252" cy="3397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21" descr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6143"/>
            <a:ext cx="2325141" cy="3313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24" descr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094" y="3417539"/>
            <a:ext cx="2310128" cy="3291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27" descr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7069" y="363854"/>
            <a:ext cx="1417966" cy="14179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E9E7F1-3726-F7A1-2749-D9DF62BED722}"/>
              </a:ext>
            </a:extLst>
          </p:cNvPr>
          <p:cNvSpPr txBox="1"/>
          <p:nvPr/>
        </p:nvSpPr>
        <p:spPr>
          <a:xfrm flipH="1">
            <a:off x="5195734" y="4040659"/>
            <a:ext cx="747865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endParaRPr lang="en-US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02560-28D7-175E-95B7-E74F712700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63" t="3332" r="69080" b="76543"/>
          <a:stretch>
            <a:fillRect/>
          </a:stretch>
        </p:blipFill>
        <p:spPr>
          <a:xfrm>
            <a:off x="4735273" y="3517899"/>
            <a:ext cx="2630669" cy="31867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20030-2F7F-330C-AE70-4831520CA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FA458E6-0C92-0DCA-B5DF-10CED6FFA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44D9C-F990-4D8B-5FF9-113E328F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0" y="501651"/>
            <a:ext cx="5500757" cy="17162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Difficulties when teaching colonial history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DD2389-DB90-6C95-7D59-311E294F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E8BCE-6926-C28F-558C-160A013ECDF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92582" y="1816443"/>
            <a:ext cx="5193555" cy="503267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When teaching we try to teach from the </a:t>
            </a: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point of view of the different countries </a:t>
            </a: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within the Kingdom of the Netherlands (Aruba, Curaçao, St. Martin, The Netherlands), but also from the point of view of independent ex-colonies like Surinam/Latin </a:t>
            </a:r>
            <a:r>
              <a:rPr lang="en-US" sz="2000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AMerica</a:t>
            </a: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and Indonesia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Constantly </a:t>
            </a: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translanguaging</a:t>
            </a: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but the books are in Dutch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difficult topics</a:t>
            </a: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: Indian slavery, African slavery, (de-)colonization, or debating Civics (</a:t>
            </a:r>
            <a:r>
              <a:rPr lang="en-US" sz="2000" kern="12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staatsinrichting</a:t>
            </a:r>
            <a:r>
              <a:rPr lang="en-US" sz="20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) within the kingdom of the Netherlands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84E228-86EE-8254-6C2A-48A2DB535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2831F3A-3D4D-FB2A-2371-63BA9CC86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6" y="236275"/>
            <a:ext cx="4132272" cy="30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E9EFEE-4410-ABF5-9EAC-63C918371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59" y="3539970"/>
            <a:ext cx="4109007" cy="30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69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22"/>
          <p:cNvSpPr txBox="1">
            <a:spLocks noGrp="1"/>
          </p:cNvSpPr>
          <p:nvPr>
            <p:ph type="title"/>
          </p:nvPr>
        </p:nvSpPr>
        <p:spPr>
          <a:xfrm>
            <a:off x="0" y="970278"/>
            <a:ext cx="5011738" cy="45669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</a:t>
            </a:r>
            <a:r>
              <a:rPr dirty="0"/>
              <a:t>FAR AND AWAY THE </a:t>
            </a:r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  </a:t>
            </a:r>
            <a:r>
              <a:rPr dirty="0"/>
              <a:t>BEST PRIZE THAT 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    </a:t>
            </a:r>
            <a:r>
              <a:rPr dirty="0"/>
              <a:t>LIFE 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    </a:t>
            </a:r>
            <a:r>
              <a:rPr dirty="0"/>
              <a:t>OFFERs IS THE </a:t>
            </a:r>
            <a:br>
              <a:rPr lang="en-US" dirty="0"/>
            </a:br>
            <a:r>
              <a:rPr lang="en-AW" dirty="0"/>
              <a:t>    </a:t>
            </a:r>
            <a:r>
              <a:rPr dirty="0"/>
              <a:t>CHANCE </a:t>
            </a:r>
            <a:br>
              <a:rPr lang="en-US" dirty="0"/>
            </a:br>
            <a:r>
              <a:rPr lang="en-US" dirty="0"/>
              <a:t>    </a:t>
            </a:r>
            <a:r>
              <a:rPr dirty="0"/>
              <a:t>TO WORK HARD AT </a:t>
            </a:r>
            <a:br>
              <a:rPr lang="en-US" dirty="0"/>
            </a:br>
            <a:r>
              <a:rPr lang="en-US" dirty="0"/>
              <a:t>    </a:t>
            </a:r>
            <a:r>
              <a:rPr dirty="0"/>
              <a:t>WORK WORTH </a:t>
            </a:r>
            <a:br>
              <a:rPr lang="en-US" dirty="0"/>
            </a:br>
            <a:r>
              <a:rPr lang="en-AW" dirty="0"/>
              <a:t>    </a:t>
            </a:r>
            <a:r>
              <a:rPr dirty="0"/>
              <a:t>DOING.</a:t>
            </a:r>
          </a:p>
        </p:txBody>
      </p:sp>
      <p:sp>
        <p:nvSpPr>
          <p:cNvPr id="110" name="Text Placeholder 16"/>
          <p:cNvSpPr txBox="1">
            <a:spLocks noGrp="1"/>
          </p:cNvSpPr>
          <p:nvPr>
            <p:ph type="body" sz="quarter" idx="1"/>
          </p:nvPr>
        </p:nvSpPr>
        <p:spPr>
          <a:xfrm>
            <a:off x="1555693" y="4669971"/>
            <a:ext cx="4773168" cy="1217750"/>
          </a:xfrm>
          <a:prstGeom prst="rect">
            <a:avLst/>
          </a:prstGeom>
        </p:spPr>
        <p:txBody>
          <a:bodyPr/>
          <a:lstStyle/>
          <a:p>
            <a:r>
              <a:rPr dirty="0"/>
              <a:t>- THEODORE ROOSEVELT</a:t>
            </a:r>
          </a:p>
        </p:txBody>
      </p:sp>
      <p:pic>
        <p:nvPicPr>
          <p:cNvPr id="11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463" y="18294"/>
            <a:ext cx="952500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1"/>
          <p:cNvSpPr txBox="1"/>
          <p:nvPr/>
        </p:nvSpPr>
        <p:spPr>
          <a:xfrm>
            <a:off x="152400" y="5537202"/>
            <a:ext cx="485933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Bierstadt"/>
                <a:ea typeface="Bierstadt"/>
                <a:cs typeface="Bierstadt"/>
                <a:sym typeface="Bierstadt"/>
              </a:defRPr>
            </a:lvl1pPr>
          </a:lstStyle>
          <a:p>
            <a:r>
              <a:rPr lang="en-US" dirty="0"/>
              <a:t>History Department of Colegio </a:t>
            </a:r>
            <a:r>
              <a:rPr lang="en-US" dirty="0" err="1"/>
              <a:t>Arubano</a:t>
            </a:r>
            <a:r>
              <a:rPr lang="en-US" dirty="0"/>
              <a:t> (high school in Aruba, with Havo and </a:t>
            </a:r>
            <a:r>
              <a:rPr lang="en-US" dirty="0" err="1"/>
              <a:t>Vwo</a:t>
            </a:r>
            <a:r>
              <a:rPr lang="en-US" dirty="0"/>
              <a:t>):</a:t>
            </a:r>
          </a:p>
          <a:p>
            <a:r>
              <a:rPr lang="en-US" dirty="0"/>
              <a:t>Mr. Kenny Meyers, Mrs. Anne Cameron, </a:t>
            </a:r>
          </a:p>
          <a:p>
            <a:r>
              <a:rPr lang="en-US" dirty="0"/>
              <a:t>Mrs. </a:t>
            </a:r>
            <a:r>
              <a:rPr lang="en-US" dirty="0" err="1"/>
              <a:t>Suyenne</a:t>
            </a:r>
            <a:r>
              <a:rPr lang="en-US" dirty="0"/>
              <a:t> Tromp and  Mr. Ivan </a:t>
            </a:r>
            <a:r>
              <a:rPr lang="en-US" dirty="0" err="1"/>
              <a:t>Yarzagaray</a:t>
            </a:r>
            <a:endParaRPr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EB4073-4116-C841-8DB3-26581B40550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r="10697"/>
          <a:stretch>
            <a:fillRect/>
          </a:stretch>
        </p:blipFill>
        <p:spPr>
          <a:xfrm>
            <a:off x="5399903" y="119468"/>
            <a:ext cx="6639697" cy="6643807"/>
          </a:xfrm>
        </p:spPr>
      </p:pic>
    </p:spTree>
    <p:extLst>
      <p:ext uri="{BB962C8B-B14F-4D97-AF65-F5344CB8AC3E}">
        <p14:creationId xmlns:p14="http://schemas.microsoft.com/office/powerpoint/2010/main" val="10605962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Picture Placeholder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4" name="Rechthoek"/>
            <p:cNvSpPr/>
            <p:nvPr/>
          </p:nvSpPr>
          <p:spPr>
            <a:xfrm flipH="1">
              <a:off x="0" y="0"/>
              <a:ext cx="12192000" cy="6858000"/>
            </a:xfrm>
            <a:prstGeom prst="rect">
              <a:avLst/>
            </a:prstGeom>
            <a:solidFill>
              <a:srgbClr val="DBF0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Bierstadt"/>
                  <a:ea typeface="Bierstadt"/>
                  <a:cs typeface="Bierstadt"/>
                  <a:sym typeface="Bierstadt"/>
                </a:defRPr>
              </a:pPr>
              <a:endParaRPr/>
            </a:p>
          </p:txBody>
        </p:sp>
        <p:pic>
          <p:nvPicPr>
            <p:cNvPr id="135" name="image11.jpeg" descr="image1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" name="Title 6"/>
          <p:cNvSpPr txBox="1">
            <a:spLocks noGrp="1"/>
          </p:cNvSpPr>
          <p:nvPr>
            <p:ph type="title"/>
          </p:nvPr>
        </p:nvSpPr>
        <p:spPr>
          <a:xfrm>
            <a:off x="1403350" y="475487"/>
            <a:ext cx="9385300" cy="98579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13230">
              <a:defRPr sz="4200" spc="300">
                <a:ln w="11590">
                  <a:solidFill>
                    <a:srgbClr val="044459"/>
                  </a:solidFill>
                </a:ln>
              </a:defRPr>
            </a:lvl1pPr>
          </a:lstStyle>
          <a:p>
            <a:r>
              <a:rPr lang="en-US" dirty="0"/>
              <a:t>Thank you for your attention</a:t>
            </a:r>
            <a:endParaRPr dirty="0"/>
          </a:p>
        </p:txBody>
      </p:sp>
      <p:sp>
        <p:nvSpPr>
          <p:cNvPr id="138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768094" y="2145791"/>
            <a:ext cx="6584176" cy="1141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On to t</a:t>
            </a:r>
            <a:r>
              <a:rPr lang="en-US" dirty="0"/>
              <a:t>he next webinar, when we will delve more deeply into the difficulties when teaching Colonial history in Aruba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363</Words>
  <Application>Microsoft Macintosh PowerPoint</Application>
  <PresentationFormat>Widescreen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Bierstadt</vt:lpstr>
      <vt:lpstr>Calibri</vt:lpstr>
      <vt:lpstr>Posterama</vt:lpstr>
      <vt:lpstr>Posterama Bold</vt:lpstr>
      <vt:lpstr>Office Theme</vt:lpstr>
      <vt:lpstr>History &amp; Civics </vt:lpstr>
      <vt:lpstr>Aruban history programme aims Mavo-Havo-VWO</vt:lpstr>
      <vt:lpstr>Our Students in Aruba</vt:lpstr>
      <vt:lpstr>Teaching Material  history &amp; civics</vt:lpstr>
      <vt:lpstr>Difficulties when teaching colonial history</vt:lpstr>
      <vt:lpstr>    FAR AND AWAY THE            BEST PRIZE THAT        LIFE        OFFERs IS THE      CHANCE      TO WORK HARD AT      WORK WORTH      DOING.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Geschiedenis en staatsinrichting</dc:title>
  <cp:lastModifiedBy>Laptop User</cp:lastModifiedBy>
  <cp:revision>125</cp:revision>
  <dcterms:modified xsi:type="dcterms:W3CDTF">2025-11-28T10:55:26Z</dcterms:modified>
</cp:coreProperties>
</file>