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3" r:id="rId7"/>
    <p:sldId id="261" r:id="rId8"/>
    <p:sldId id="262"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CBFD5E-5469-40E6-848D-FD28277701A9}" type="datetimeFigureOut">
              <a:rPr lang="nl-NL" smtClean="0"/>
              <a:t>3-12-2025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D7588-A71D-42C8-86A6-4CE591F95C5F}" type="slidenum">
              <a:rPr lang="nl-NL" smtClean="0"/>
              <a:t>‹nr.›</a:t>
            </a:fld>
            <a:endParaRPr lang="nl-NL"/>
          </a:p>
        </p:txBody>
      </p:sp>
    </p:spTree>
    <p:extLst>
      <p:ext uri="{BB962C8B-B14F-4D97-AF65-F5344CB8AC3E}">
        <p14:creationId xmlns:p14="http://schemas.microsoft.com/office/powerpoint/2010/main" val="1192052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59D7588-A71D-42C8-86A6-4CE591F95C5F}" type="slidenum">
              <a:rPr lang="nl-NL" smtClean="0"/>
              <a:t>2</a:t>
            </a:fld>
            <a:endParaRPr lang="nl-NL"/>
          </a:p>
        </p:txBody>
      </p:sp>
    </p:spTree>
    <p:extLst>
      <p:ext uri="{BB962C8B-B14F-4D97-AF65-F5344CB8AC3E}">
        <p14:creationId xmlns:p14="http://schemas.microsoft.com/office/powerpoint/2010/main" val="118517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74239E-A877-A960-CC78-407FDA23A7A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9011EAE-D52A-BA2C-DDDB-6B663FE436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1621CEA-3905-134D-7B3D-20CB9C030990}"/>
              </a:ext>
            </a:extLst>
          </p:cNvPr>
          <p:cNvSpPr>
            <a:spLocks noGrp="1"/>
          </p:cNvSpPr>
          <p:nvPr>
            <p:ph type="dt" sz="half" idx="10"/>
          </p:nvPr>
        </p:nvSpPr>
        <p:spPr/>
        <p:txBody>
          <a:bodyPr/>
          <a:lstStyle/>
          <a:p>
            <a:fld id="{4E6C5657-AB3C-4821-B5C1-2026C99C052F}" type="datetimeFigureOut">
              <a:rPr lang="nl-NL" smtClean="0"/>
              <a:t>3-12-2025</a:t>
            </a:fld>
            <a:endParaRPr lang="nl-NL"/>
          </a:p>
        </p:txBody>
      </p:sp>
      <p:sp>
        <p:nvSpPr>
          <p:cNvPr id="5" name="Tijdelijke aanduiding voor voettekst 4">
            <a:extLst>
              <a:ext uri="{FF2B5EF4-FFF2-40B4-BE49-F238E27FC236}">
                <a16:creationId xmlns:a16="http://schemas.microsoft.com/office/drawing/2014/main" id="{7CE176BC-66C2-2498-B177-728A31C2FFE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1066F9A-A86C-8007-B6E8-9AD44D577F28}"/>
              </a:ext>
            </a:extLst>
          </p:cNvPr>
          <p:cNvSpPr>
            <a:spLocks noGrp="1"/>
          </p:cNvSpPr>
          <p:nvPr>
            <p:ph type="sldNum" sz="quarter" idx="12"/>
          </p:nvPr>
        </p:nvSpPr>
        <p:spPr/>
        <p:txBody>
          <a:bodyPr/>
          <a:lstStyle/>
          <a:p>
            <a:fld id="{35F0447B-1370-4C71-AE39-A54209A18C59}" type="slidenum">
              <a:rPr lang="nl-NL" smtClean="0"/>
              <a:t>‹nr.›</a:t>
            </a:fld>
            <a:endParaRPr lang="nl-NL"/>
          </a:p>
        </p:txBody>
      </p:sp>
    </p:spTree>
    <p:extLst>
      <p:ext uri="{BB962C8B-B14F-4D97-AF65-F5344CB8AC3E}">
        <p14:creationId xmlns:p14="http://schemas.microsoft.com/office/powerpoint/2010/main" val="3959040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700F90-4EDC-24FD-5ADC-9AD519892DC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DC288EF-F56F-C533-1A3B-52DDA65B47B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B91D401-6ED4-4BB1-6262-D699A9BB72D0}"/>
              </a:ext>
            </a:extLst>
          </p:cNvPr>
          <p:cNvSpPr>
            <a:spLocks noGrp="1"/>
          </p:cNvSpPr>
          <p:nvPr>
            <p:ph type="dt" sz="half" idx="10"/>
          </p:nvPr>
        </p:nvSpPr>
        <p:spPr/>
        <p:txBody>
          <a:bodyPr/>
          <a:lstStyle/>
          <a:p>
            <a:fld id="{4E6C5657-AB3C-4821-B5C1-2026C99C052F}" type="datetimeFigureOut">
              <a:rPr lang="nl-NL" smtClean="0"/>
              <a:t>3-12-2025</a:t>
            </a:fld>
            <a:endParaRPr lang="nl-NL"/>
          </a:p>
        </p:txBody>
      </p:sp>
      <p:sp>
        <p:nvSpPr>
          <p:cNvPr id="5" name="Tijdelijke aanduiding voor voettekst 4">
            <a:extLst>
              <a:ext uri="{FF2B5EF4-FFF2-40B4-BE49-F238E27FC236}">
                <a16:creationId xmlns:a16="http://schemas.microsoft.com/office/drawing/2014/main" id="{499A7787-CD80-6553-0CE8-FCA9C8EE599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4BD6B48-9343-6797-9B80-066766033984}"/>
              </a:ext>
            </a:extLst>
          </p:cNvPr>
          <p:cNvSpPr>
            <a:spLocks noGrp="1"/>
          </p:cNvSpPr>
          <p:nvPr>
            <p:ph type="sldNum" sz="quarter" idx="12"/>
          </p:nvPr>
        </p:nvSpPr>
        <p:spPr/>
        <p:txBody>
          <a:bodyPr/>
          <a:lstStyle/>
          <a:p>
            <a:fld id="{35F0447B-1370-4C71-AE39-A54209A18C59}" type="slidenum">
              <a:rPr lang="nl-NL" smtClean="0"/>
              <a:t>‹nr.›</a:t>
            </a:fld>
            <a:endParaRPr lang="nl-NL"/>
          </a:p>
        </p:txBody>
      </p:sp>
    </p:spTree>
    <p:extLst>
      <p:ext uri="{BB962C8B-B14F-4D97-AF65-F5344CB8AC3E}">
        <p14:creationId xmlns:p14="http://schemas.microsoft.com/office/powerpoint/2010/main" val="1201316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8BA1000-E8FB-45D3-5A4F-E8605194F84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3D89D065-0AA9-6297-F574-6B684444BB9B}"/>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63AC825-A898-DFA4-AD1C-590A8D0FB27A}"/>
              </a:ext>
            </a:extLst>
          </p:cNvPr>
          <p:cNvSpPr>
            <a:spLocks noGrp="1"/>
          </p:cNvSpPr>
          <p:nvPr>
            <p:ph type="dt" sz="half" idx="10"/>
          </p:nvPr>
        </p:nvSpPr>
        <p:spPr/>
        <p:txBody>
          <a:bodyPr/>
          <a:lstStyle/>
          <a:p>
            <a:fld id="{4E6C5657-AB3C-4821-B5C1-2026C99C052F}" type="datetimeFigureOut">
              <a:rPr lang="nl-NL" smtClean="0"/>
              <a:t>3-12-2025</a:t>
            </a:fld>
            <a:endParaRPr lang="nl-NL"/>
          </a:p>
        </p:txBody>
      </p:sp>
      <p:sp>
        <p:nvSpPr>
          <p:cNvPr id="5" name="Tijdelijke aanduiding voor voettekst 4">
            <a:extLst>
              <a:ext uri="{FF2B5EF4-FFF2-40B4-BE49-F238E27FC236}">
                <a16:creationId xmlns:a16="http://schemas.microsoft.com/office/drawing/2014/main" id="{45B57B5B-4A25-549E-5A49-6A349F4DA1D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DB682FF-1915-2CE4-7BED-B3724E9FF271}"/>
              </a:ext>
            </a:extLst>
          </p:cNvPr>
          <p:cNvSpPr>
            <a:spLocks noGrp="1"/>
          </p:cNvSpPr>
          <p:nvPr>
            <p:ph type="sldNum" sz="quarter" idx="12"/>
          </p:nvPr>
        </p:nvSpPr>
        <p:spPr/>
        <p:txBody>
          <a:bodyPr/>
          <a:lstStyle/>
          <a:p>
            <a:fld id="{35F0447B-1370-4C71-AE39-A54209A18C59}" type="slidenum">
              <a:rPr lang="nl-NL" smtClean="0"/>
              <a:t>‹nr.›</a:t>
            </a:fld>
            <a:endParaRPr lang="nl-NL"/>
          </a:p>
        </p:txBody>
      </p:sp>
    </p:spTree>
    <p:extLst>
      <p:ext uri="{BB962C8B-B14F-4D97-AF65-F5344CB8AC3E}">
        <p14:creationId xmlns:p14="http://schemas.microsoft.com/office/powerpoint/2010/main" val="1667381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56BF8B-7554-AC97-D44C-366DA718FFA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ACEDDED-15BC-6FA9-9E56-906F6798282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927391A-9993-8BBB-DF38-C436E6FD7751}"/>
              </a:ext>
            </a:extLst>
          </p:cNvPr>
          <p:cNvSpPr>
            <a:spLocks noGrp="1"/>
          </p:cNvSpPr>
          <p:nvPr>
            <p:ph type="dt" sz="half" idx="10"/>
          </p:nvPr>
        </p:nvSpPr>
        <p:spPr/>
        <p:txBody>
          <a:bodyPr/>
          <a:lstStyle/>
          <a:p>
            <a:fld id="{4E6C5657-AB3C-4821-B5C1-2026C99C052F}" type="datetimeFigureOut">
              <a:rPr lang="nl-NL" smtClean="0"/>
              <a:t>3-12-2025</a:t>
            </a:fld>
            <a:endParaRPr lang="nl-NL"/>
          </a:p>
        </p:txBody>
      </p:sp>
      <p:sp>
        <p:nvSpPr>
          <p:cNvPr id="5" name="Tijdelijke aanduiding voor voettekst 4">
            <a:extLst>
              <a:ext uri="{FF2B5EF4-FFF2-40B4-BE49-F238E27FC236}">
                <a16:creationId xmlns:a16="http://schemas.microsoft.com/office/drawing/2014/main" id="{F3E7596D-BE97-B602-F82E-7A4D7D7AF50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601A1E9-1A6C-28FB-218A-778D0F4487C1}"/>
              </a:ext>
            </a:extLst>
          </p:cNvPr>
          <p:cNvSpPr>
            <a:spLocks noGrp="1"/>
          </p:cNvSpPr>
          <p:nvPr>
            <p:ph type="sldNum" sz="quarter" idx="12"/>
          </p:nvPr>
        </p:nvSpPr>
        <p:spPr/>
        <p:txBody>
          <a:bodyPr/>
          <a:lstStyle/>
          <a:p>
            <a:fld id="{35F0447B-1370-4C71-AE39-A54209A18C59}" type="slidenum">
              <a:rPr lang="nl-NL" smtClean="0"/>
              <a:t>‹nr.›</a:t>
            </a:fld>
            <a:endParaRPr lang="nl-NL"/>
          </a:p>
        </p:txBody>
      </p:sp>
    </p:spTree>
    <p:extLst>
      <p:ext uri="{BB962C8B-B14F-4D97-AF65-F5344CB8AC3E}">
        <p14:creationId xmlns:p14="http://schemas.microsoft.com/office/powerpoint/2010/main" val="62083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78D34B-5FBA-D4A9-27D8-D0E7F9B84E5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102176A-4F20-8FDC-8831-3900DE13AB1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FCD86DA-CF76-DEF7-573C-55854BCF42C3}"/>
              </a:ext>
            </a:extLst>
          </p:cNvPr>
          <p:cNvSpPr>
            <a:spLocks noGrp="1"/>
          </p:cNvSpPr>
          <p:nvPr>
            <p:ph type="dt" sz="half" idx="10"/>
          </p:nvPr>
        </p:nvSpPr>
        <p:spPr/>
        <p:txBody>
          <a:bodyPr/>
          <a:lstStyle/>
          <a:p>
            <a:fld id="{4E6C5657-AB3C-4821-B5C1-2026C99C052F}" type="datetimeFigureOut">
              <a:rPr lang="nl-NL" smtClean="0"/>
              <a:t>3-12-2025</a:t>
            </a:fld>
            <a:endParaRPr lang="nl-NL"/>
          </a:p>
        </p:txBody>
      </p:sp>
      <p:sp>
        <p:nvSpPr>
          <p:cNvPr id="5" name="Tijdelijke aanduiding voor voettekst 4">
            <a:extLst>
              <a:ext uri="{FF2B5EF4-FFF2-40B4-BE49-F238E27FC236}">
                <a16:creationId xmlns:a16="http://schemas.microsoft.com/office/drawing/2014/main" id="{7A7A6865-DBB6-44A9-0093-A380F711785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867BFFD-2088-4B79-E401-2D023F380122}"/>
              </a:ext>
            </a:extLst>
          </p:cNvPr>
          <p:cNvSpPr>
            <a:spLocks noGrp="1"/>
          </p:cNvSpPr>
          <p:nvPr>
            <p:ph type="sldNum" sz="quarter" idx="12"/>
          </p:nvPr>
        </p:nvSpPr>
        <p:spPr/>
        <p:txBody>
          <a:bodyPr/>
          <a:lstStyle/>
          <a:p>
            <a:fld id="{35F0447B-1370-4C71-AE39-A54209A18C59}" type="slidenum">
              <a:rPr lang="nl-NL" smtClean="0"/>
              <a:t>‹nr.›</a:t>
            </a:fld>
            <a:endParaRPr lang="nl-NL"/>
          </a:p>
        </p:txBody>
      </p:sp>
    </p:spTree>
    <p:extLst>
      <p:ext uri="{BB962C8B-B14F-4D97-AF65-F5344CB8AC3E}">
        <p14:creationId xmlns:p14="http://schemas.microsoft.com/office/powerpoint/2010/main" val="2794328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4D2BA2-D67D-CD58-6CA3-3E8AF523E33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7EF6A45-0AF2-861F-5478-A962040BF39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2A79FEA-1620-A0BA-91D8-B54AF974FA7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00D4C27-50B2-0108-6143-29A4A8CD44C7}"/>
              </a:ext>
            </a:extLst>
          </p:cNvPr>
          <p:cNvSpPr>
            <a:spLocks noGrp="1"/>
          </p:cNvSpPr>
          <p:nvPr>
            <p:ph type="dt" sz="half" idx="10"/>
          </p:nvPr>
        </p:nvSpPr>
        <p:spPr/>
        <p:txBody>
          <a:bodyPr/>
          <a:lstStyle/>
          <a:p>
            <a:fld id="{4E6C5657-AB3C-4821-B5C1-2026C99C052F}" type="datetimeFigureOut">
              <a:rPr lang="nl-NL" smtClean="0"/>
              <a:t>3-12-2025</a:t>
            </a:fld>
            <a:endParaRPr lang="nl-NL"/>
          </a:p>
        </p:txBody>
      </p:sp>
      <p:sp>
        <p:nvSpPr>
          <p:cNvPr id="6" name="Tijdelijke aanduiding voor voettekst 5">
            <a:extLst>
              <a:ext uri="{FF2B5EF4-FFF2-40B4-BE49-F238E27FC236}">
                <a16:creationId xmlns:a16="http://schemas.microsoft.com/office/drawing/2014/main" id="{0214FC72-27BC-B2CE-67BE-58BE5D05DC4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02378FD-E6D0-0CC6-E671-CFB88C4FF7D4}"/>
              </a:ext>
            </a:extLst>
          </p:cNvPr>
          <p:cNvSpPr>
            <a:spLocks noGrp="1"/>
          </p:cNvSpPr>
          <p:nvPr>
            <p:ph type="sldNum" sz="quarter" idx="12"/>
          </p:nvPr>
        </p:nvSpPr>
        <p:spPr/>
        <p:txBody>
          <a:bodyPr/>
          <a:lstStyle/>
          <a:p>
            <a:fld id="{35F0447B-1370-4C71-AE39-A54209A18C59}" type="slidenum">
              <a:rPr lang="nl-NL" smtClean="0"/>
              <a:t>‹nr.›</a:t>
            </a:fld>
            <a:endParaRPr lang="nl-NL"/>
          </a:p>
        </p:txBody>
      </p:sp>
    </p:spTree>
    <p:extLst>
      <p:ext uri="{BB962C8B-B14F-4D97-AF65-F5344CB8AC3E}">
        <p14:creationId xmlns:p14="http://schemas.microsoft.com/office/powerpoint/2010/main" val="1329770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0F24A9-251C-AE64-A474-52EFEE74A1F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6833272-BBBC-5CE9-D02D-9A09E87FCF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83D35D2-28EE-A0A3-3A34-433694E940A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E6E50DF-31F4-4E89-5174-DCC5F3D51F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1940EB9-B923-183F-679B-12DD3B5A772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4D2AACB-35F1-CA4B-8426-93ED5EAB7310}"/>
              </a:ext>
            </a:extLst>
          </p:cNvPr>
          <p:cNvSpPr>
            <a:spLocks noGrp="1"/>
          </p:cNvSpPr>
          <p:nvPr>
            <p:ph type="dt" sz="half" idx="10"/>
          </p:nvPr>
        </p:nvSpPr>
        <p:spPr/>
        <p:txBody>
          <a:bodyPr/>
          <a:lstStyle/>
          <a:p>
            <a:fld id="{4E6C5657-AB3C-4821-B5C1-2026C99C052F}" type="datetimeFigureOut">
              <a:rPr lang="nl-NL" smtClean="0"/>
              <a:t>3-12-2025</a:t>
            </a:fld>
            <a:endParaRPr lang="nl-NL"/>
          </a:p>
        </p:txBody>
      </p:sp>
      <p:sp>
        <p:nvSpPr>
          <p:cNvPr id="8" name="Tijdelijke aanduiding voor voettekst 7">
            <a:extLst>
              <a:ext uri="{FF2B5EF4-FFF2-40B4-BE49-F238E27FC236}">
                <a16:creationId xmlns:a16="http://schemas.microsoft.com/office/drawing/2014/main" id="{712F305F-233F-08EF-D7F2-282B25E616E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F56AC74-91BA-E159-709E-FCB75438B8CA}"/>
              </a:ext>
            </a:extLst>
          </p:cNvPr>
          <p:cNvSpPr>
            <a:spLocks noGrp="1"/>
          </p:cNvSpPr>
          <p:nvPr>
            <p:ph type="sldNum" sz="quarter" idx="12"/>
          </p:nvPr>
        </p:nvSpPr>
        <p:spPr/>
        <p:txBody>
          <a:bodyPr/>
          <a:lstStyle/>
          <a:p>
            <a:fld id="{35F0447B-1370-4C71-AE39-A54209A18C59}" type="slidenum">
              <a:rPr lang="nl-NL" smtClean="0"/>
              <a:t>‹nr.›</a:t>
            </a:fld>
            <a:endParaRPr lang="nl-NL"/>
          </a:p>
        </p:txBody>
      </p:sp>
    </p:spTree>
    <p:extLst>
      <p:ext uri="{BB962C8B-B14F-4D97-AF65-F5344CB8AC3E}">
        <p14:creationId xmlns:p14="http://schemas.microsoft.com/office/powerpoint/2010/main" val="2486919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BD99EC-1161-ED75-8D13-54B2432F8E8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EBD5E99-99D7-DA7B-7577-8FFA7EB19B48}"/>
              </a:ext>
            </a:extLst>
          </p:cNvPr>
          <p:cNvSpPr>
            <a:spLocks noGrp="1"/>
          </p:cNvSpPr>
          <p:nvPr>
            <p:ph type="dt" sz="half" idx="10"/>
          </p:nvPr>
        </p:nvSpPr>
        <p:spPr/>
        <p:txBody>
          <a:bodyPr/>
          <a:lstStyle/>
          <a:p>
            <a:fld id="{4E6C5657-AB3C-4821-B5C1-2026C99C052F}" type="datetimeFigureOut">
              <a:rPr lang="nl-NL" smtClean="0"/>
              <a:t>3-12-2025</a:t>
            </a:fld>
            <a:endParaRPr lang="nl-NL"/>
          </a:p>
        </p:txBody>
      </p:sp>
      <p:sp>
        <p:nvSpPr>
          <p:cNvPr id="4" name="Tijdelijke aanduiding voor voettekst 3">
            <a:extLst>
              <a:ext uri="{FF2B5EF4-FFF2-40B4-BE49-F238E27FC236}">
                <a16:creationId xmlns:a16="http://schemas.microsoft.com/office/drawing/2014/main" id="{EE013AFE-6A37-7457-69FF-BB5767C2936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6529405-64B0-990D-0103-F70FE5095627}"/>
              </a:ext>
            </a:extLst>
          </p:cNvPr>
          <p:cNvSpPr>
            <a:spLocks noGrp="1"/>
          </p:cNvSpPr>
          <p:nvPr>
            <p:ph type="sldNum" sz="quarter" idx="12"/>
          </p:nvPr>
        </p:nvSpPr>
        <p:spPr/>
        <p:txBody>
          <a:bodyPr/>
          <a:lstStyle/>
          <a:p>
            <a:fld id="{35F0447B-1370-4C71-AE39-A54209A18C59}" type="slidenum">
              <a:rPr lang="nl-NL" smtClean="0"/>
              <a:t>‹nr.›</a:t>
            </a:fld>
            <a:endParaRPr lang="nl-NL"/>
          </a:p>
        </p:txBody>
      </p:sp>
    </p:spTree>
    <p:extLst>
      <p:ext uri="{BB962C8B-B14F-4D97-AF65-F5344CB8AC3E}">
        <p14:creationId xmlns:p14="http://schemas.microsoft.com/office/powerpoint/2010/main" val="2233023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9782345-748B-57BD-2493-86F016525127}"/>
              </a:ext>
            </a:extLst>
          </p:cNvPr>
          <p:cNvSpPr>
            <a:spLocks noGrp="1"/>
          </p:cNvSpPr>
          <p:nvPr>
            <p:ph type="dt" sz="half" idx="10"/>
          </p:nvPr>
        </p:nvSpPr>
        <p:spPr/>
        <p:txBody>
          <a:bodyPr/>
          <a:lstStyle/>
          <a:p>
            <a:fld id="{4E6C5657-AB3C-4821-B5C1-2026C99C052F}" type="datetimeFigureOut">
              <a:rPr lang="nl-NL" smtClean="0"/>
              <a:t>3-12-2025</a:t>
            </a:fld>
            <a:endParaRPr lang="nl-NL"/>
          </a:p>
        </p:txBody>
      </p:sp>
      <p:sp>
        <p:nvSpPr>
          <p:cNvPr id="3" name="Tijdelijke aanduiding voor voettekst 2">
            <a:extLst>
              <a:ext uri="{FF2B5EF4-FFF2-40B4-BE49-F238E27FC236}">
                <a16:creationId xmlns:a16="http://schemas.microsoft.com/office/drawing/2014/main" id="{F8A3D9B2-1B56-060D-48A4-512A8932C2B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210154F-1C8E-B0DC-107C-C429909074A1}"/>
              </a:ext>
            </a:extLst>
          </p:cNvPr>
          <p:cNvSpPr>
            <a:spLocks noGrp="1"/>
          </p:cNvSpPr>
          <p:nvPr>
            <p:ph type="sldNum" sz="quarter" idx="12"/>
          </p:nvPr>
        </p:nvSpPr>
        <p:spPr/>
        <p:txBody>
          <a:bodyPr/>
          <a:lstStyle/>
          <a:p>
            <a:fld id="{35F0447B-1370-4C71-AE39-A54209A18C59}" type="slidenum">
              <a:rPr lang="nl-NL" smtClean="0"/>
              <a:t>‹nr.›</a:t>
            </a:fld>
            <a:endParaRPr lang="nl-NL"/>
          </a:p>
        </p:txBody>
      </p:sp>
    </p:spTree>
    <p:extLst>
      <p:ext uri="{BB962C8B-B14F-4D97-AF65-F5344CB8AC3E}">
        <p14:creationId xmlns:p14="http://schemas.microsoft.com/office/powerpoint/2010/main" val="557048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E46656-D6A4-687E-093C-C0186D98361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C2C7588F-0251-41AF-72AB-BB95515C1C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1B6D1F6-D93A-3C90-9450-FC3CD5AF04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35592A0-322F-A4FA-FC34-3087EA6EEFC8}"/>
              </a:ext>
            </a:extLst>
          </p:cNvPr>
          <p:cNvSpPr>
            <a:spLocks noGrp="1"/>
          </p:cNvSpPr>
          <p:nvPr>
            <p:ph type="dt" sz="half" idx="10"/>
          </p:nvPr>
        </p:nvSpPr>
        <p:spPr/>
        <p:txBody>
          <a:bodyPr/>
          <a:lstStyle/>
          <a:p>
            <a:fld id="{4E6C5657-AB3C-4821-B5C1-2026C99C052F}" type="datetimeFigureOut">
              <a:rPr lang="nl-NL" smtClean="0"/>
              <a:t>3-12-2025</a:t>
            </a:fld>
            <a:endParaRPr lang="nl-NL"/>
          </a:p>
        </p:txBody>
      </p:sp>
      <p:sp>
        <p:nvSpPr>
          <p:cNvPr id="6" name="Tijdelijke aanduiding voor voettekst 5">
            <a:extLst>
              <a:ext uri="{FF2B5EF4-FFF2-40B4-BE49-F238E27FC236}">
                <a16:creationId xmlns:a16="http://schemas.microsoft.com/office/drawing/2014/main" id="{A3540E3F-3E16-2B15-BD73-CB2DA293B46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12363E8-EFC5-A95A-DD9A-6E744B2C7365}"/>
              </a:ext>
            </a:extLst>
          </p:cNvPr>
          <p:cNvSpPr>
            <a:spLocks noGrp="1"/>
          </p:cNvSpPr>
          <p:nvPr>
            <p:ph type="sldNum" sz="quarter" idx="12"/>
          </p:nvPr>
        </p:nvSpPr>
        <p:spPr/>
        <p:txBody>
          <a:bodyPr/>
          <a:lstStyle/>
          <a:p>
            <a:fld id="{35F0447B-1370-4C71-AE39-A54209A18C59}" type="slidenum">
              <a:rPr lang="nl-NL" smtClean="0"/>
              <a:t>‹nr.›</a:t>
            </a:fld>
            <a:endParaRPr lang="nl-NL"/>
          </a:p>
        </p:txBody>
      </p:sp>
    </p:spTree>
    <p:extLst>
      <p:ext uri="{BB962C8B-B14F-4D97-AF65-F5344CB8AC3E}">
        <p14:creationId xmlns:p14="http://schemas.microsoft.com/office/powerpoint/2010/main" val="2190507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0A0CDC-6F52-7FF7-7659-4441C1F0406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3904F6D3-6671-D78C-6282-2A0790EE54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75B7A7C-E9F6-021E-BD90-7F0A86A139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4AFC122-751B-8B98-ABDA-AB0EBD081378}"/>
              </a:ext>
            </a:extLst>
          </p:cNvPr>
          <p:cNvSpPr>
            <a:spLocks noGrp="1"/>
          </p:cNvSpPr>
          <p:nvPr>
            <p:ph type="dt" sz="half" idx="10"/>
          </p:nvPr>
        </p:nvSpPr>
        <p:spPr/>
        <p:txBody>
          <a:bodyPr/>
          <a:lstStyle/>
          <a:p>
            <a:fld id="{4E6C5657-AB3C-4821-B5C1-2026C99C052F}" type="datetimeFigureOut">
              <a:rPr lang="nl-NL" smtClean="0"/>
              <a:t>3-12-2025</a:t>
            </a:fld>
            <a:endParaRPr lang="nl-NL"/>
          </a:p>
        </p:txBody>
      </p:sp>
      <p:sp>
        <p:nvSpPr>
          <p:cNvPr id="6" name="Tijdelijke aanduiding voor voettekst 5">
            <a:extLst>
              <a:ext uri="{FF2B5EF4-FFF2-40B4-BE49-F238E27FC236}">
                <a16:creationId xmlns:a16="http://schemas.microsoft.com/office/drawing/2014/main" id="{82B93310-FD8B-E340-8DD2-4F7098188AA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36AF0F2-FF9D-66FF-EA44-D376BDF7AA1D}"/>
              </a:ext>
            </a:extLst>
          </p:cNvPr>
          <p:cNvSpPr>
            <a:spLocks noGrp="1"/>
          </p:cNvSpPr>
          <p:nvPr>
            <p:ph type="sldNum" sz="quarter" idx="12"/>
          </p:nvPr>
        </p:nvSpPr>
        <p:spPr/>
        <p:txBody>
          <a:bodyPr/>
          <a:lstStyle/>
          <a:p>
            <a:fld id="{35F0447B-1370-4C71-AE39-A54209A18C59}" type="slidenum">
              <a:rPr lang="nl-NL" smtClean="0"/>
              <a:t>‹nr.›</a:t>
            </a:fld>
            <a:endParaRPr lang="nl-NL"/>
          </a:p>
        </p:txBody>
      </p:sp>
    </p:spTree>
    <p:extLst>
      <p:ext uri="{BB962C8B-B14F-4D97-AF65-F5344CB8AC3E}">
        <p14:creationId xmlns:p14="http://schemas.microsoft.com/office/powerpoint/2010/main" val="2257220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85FED74-3D57-8C3C-8B00-727AD664E4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67D7D10-FEEF-B977-8CEB-2687EC229F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C449065-2F09-D00C-D114-C089F7217C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E6C5657-AB3C-4821-B5C1-2026C99C052F}" type="datetimeFigureOut">
              <a:rPr lang="nl-NL" smtClean="0"/>
              <a:t>3-12-2025</a:t>
            </a:fld>
            <a:endParaRPr lang="nl-NL"/>
          </a:p>
        </p:txBody>
      </p:sp>
      <p:sp>
        <p:nvSpPr>
          <p:cNvPr id="5" name="Tijdelijke aanduiding voor voettekst 4">
            <a:extLst>
              <a:ext uri="{FF2B5EF4-FFF2-40B4-BE49-F238E27FC236}">
                <a16:creationId xmlns:a16="http://schemas.microsoft.com/office/drawing/2014/main" id="{28DA96A9-A551-3D98-6526-7E2B838FED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2375429D-B8E5-1A0E-22DD-F6B634238D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5F0447B-1370-4C71-AE39-A54209A18C59}" type="slidenum">
              <a:rPr lang="nl-NL" smtClean="0"/>
              <a:t>‹nr.›</a:t>
            </a:fld>
            <a:endParaRPr lang="nl-NL"/>
          </a:p>
        </p:txBody>
      </p:sp>
    </p:spTree>
    <p:extLst>
      <p:ext uri="{BB962C8B-B14F-4D97-AF65-F5344CB8AC3E}">
        <p14:creationId xmlns:p14="http://schemas.microsoft.com/office/powerpoint/2010/main" val="2841864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boek, tekst, overdekt, verbruiksartikelen voor kantoor&#10;&#10;Door AI gegenereerde inhoud is mogelijk onjuist.">
            <a:extLst>
              <a:ext uri="{FF2B5EF4-FFF2-40B4-BE49-F238E27FC236}">
                <a16:creationId xmlns:a16="http://schemas.microsoft.com/office/drawing/2014/main" id="{0F63D9A4-185B-3819-8EFD-F001BBF223B2}"/>
              </a:ext>
            </a:extLst>
          </p:cNvPr>
          <p:cNvPicPr>
            <a:picLocks noChangeAspect="1"/>
          </p:cNvPicPr>
          <p:nvPr/>
        </p:nvPicPr>
        <p:blipFill>
          <a:blip r:embed="rId2">
            <a:extLst>
              <a:ext uri="{28A0092B-C50C-407E-A947-70E740481C1C}">
                <a14:useLocalDpi xmlns:a14="http://schemas.microsoft.com/office/drawing/2010/main" val="0"/>
              </a:ext>
            </a:extLst>
          </a:blip>
          <a:srcRect t="22169" b="24639"/>
          <a:stretch>
            <a:fillRect/>
          </a:stretch>
        </p:blipFill>
        <p:spPr>
          <a:xfrm>
            <a:off x="2522358" y="10"/>
            <a:ext cx="9669642" cy="6857990"/>
          </a:xfrm>
          <a:prstGeom prst="rect">
            <a:avLst/>
          </a:prstGeom>
        </p:spPr>
      </p:pic>
      <p:sp>
        <p:nvSpPr>
          <p:cNvPr id="30" name="Rectangle 29">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D691A428-1AE6-B12A-FDC3-6A72A15AC288}"/>
              </a:ext>
            </a:extLst>
          </p:cNvPr>
          <p:cNvSpPr>
            <a:spLocks noGrp="1"/>
          </p:cNvSpPr>
          <p:nvPr>
            <p:ph type="ctrTitle"/>
          </p:nvPr>
        </p:nvSpPr>
        <p:spPr>
          <a:xfrm>
            <a:off x="952228" y="743447"/>
            <a:ext cx="3973385" cy="3692028"/>
          </a:xfrm>
          <a:noFill/>
        </p:spPr>
        <p:txBody>
          <a:bodyPr>
            <a:normAutofit/>
          </a:bodyPr>
          <a:lstStyle/>
          <a:p>
            <a:pPr algn="l"/>
            <a:r>
              <a:rPr lang="nl-NL" sz="5200" dirty="0" err="1"/>
              <a:t>Colonial</a:t>
            </a:r>
            <a:r>
              <a:rPr lang="nl-NL" sz="5200" dirty="0"/>
              <a:t> </a:t>
            </a:r>
            <a:r>
              <a:rPr lang="nl-NL" sz="5200" dirty="0" err="1"/>
              <a:t>History</a:t>
            </a:r>
            <a:endParaRPr lang="nl-NL" sz="5200" dirty="0"/>
          </a:p>
        </p:txBody>
      </p:sp>
      <p:sp>
        <p:nvSpPr>
          <p:cNvPr id="3" name="Ondertitel 2">
            <a:extLst>
              <a:ext uri="{FF2B5EF4-FFF2-40B4-BE49-F238E27FC236}">
                <a16:creationId xmlns:a16="http://schemas.microsoft.com/office/drawing/2014/main" id="{58EAD4A6-D70F-13CA-EA7A-34FB06DA3F34}"/>
              </a:ext>
            </a:extLst>
          </p:cNvPr>
          <p:cNvSpPr>
            <a:spLocks noGrp="1"/>
          </p:cNvSpPr>
          <p:nvPr>
            <p:ph type="subTitle" idx="1"/>
          </p:nvPr>
        </p:nvSpPr>
        <p:spPr>
          <a:xfrm>
            <a:off x="952229" y="4629234"/>
            <a:ext cx="3973386" cy="1485319"/>
          </a:xfrm>
          <a:noFill/>
        </p:spPr>
        <p:txBody>
          <a:bodyPr>
            <a:normAutofit fontScale="62500" lnSpcReduction="20000"/>
          </a:bodyPr>
          <a:lstStyle/>
          <a:p>
            <a:pPr algn="l"/>
            <a:r>
              <a:rPr lang="nl-NL" dirty="0"/>
              <a:t>(De)</a:t>
            </a:r>
            <a:r>
              <a:rPr lang="nl-NL" dirty="0" err="1"/>
              <a:t>Colonization</a:t>
            </a:r>
            <a:r>
              <a:rPr lang="nl-NL" dirty="0"/>
              <a:t>, Migration, </a:t>
            </a:r>
            <a:r>
              <a:rPr lang="nl-NL" dirty="0" err="1"/>
              <a:t>enslaved</a:t>
            </a:r>
            <a:r>
              <a:rPr lang="nl-NL" dirty="0"/>
              <a:t> </a:t>
            </a:r>
            <a:r>
              <a:rPr lang="nl-NL" dirty="0" err="1"/>
              <a:t>people</a:t>
            </a:r>
            <a:r>
              <a:rPr lang="nl-NL" dirty="0"/>
              <a:t> </a:t>
            </a:r>
            <a:r>
              <a:rPr lang="nl-NL" dirty="0" err="1"/>
              <a:t>and</a:t>
            </a:r>
            <a:r>
              <a:rPr lang="nl-NL" dirty="0"/>
              <a:t> </a:t>
            </a:r>
            <a:r>
              <a:rPr lang="nl-NL" dirty="0" err="1"/>
              <a:t>the</a:t>
            </a:r>
            <a:r>
              <a:rPr lang="nl-NL" dirty="0"/>
              <a:t> </a:t>
            </a:r>
            <a:r>
              <a:rPr lang="nl-NL" dirty="0" err="1"/>
              <a:t>consequences</a:t>
            </a:r>
            <a:r>
              <a:rPr lang="nl-NL" dirty="0"/>
              <a:t> of these histories </a:t>
            </a:r>
            <a:r>
              <a:rPr lang="nl-NL" dirty="0" err="1"/>
              <a:t>for</a:t>
            </a:r>
            <a:r>
              <a:rPr lang="nl-NL" dirty="0"/>
              <a:t> </a:t>
            </a:r>
            <a:r>
              <a:rPr lang="nl-NL" dirty="0" err="1"/>
              <a:t>the</a:t>
            </a:r>
            <a:r>
              <a:rPr lang="nl-NL" dirty="0"/>
              <a:t> present</a:t>
            </a:r>
          </a:p>
          <a:p>
            <a:pPr algn="l"/>
            <a:endParaRPr lang="nl-NL" dirty="0"/>
          </a:p>
          <a:p>
            <a:pPr algn="l"/>
            <a:r>
              <a:rPr lang="nl-NL" dirty="0"/>
              <a:t>Tim Koetsier</a:t>
            </a:r>
          </a:p>
          <a:p>
            <a:pPr algn="l"/>
            <a:r>
              <a:rPr lang="nl-NL" dirty="0" err="1"/>
              <a:t>History</a:t>
            </a:r>
            <a:r>
              <a:rPr lang="nl-NL" dirty="0"/>
              <a:t> Teacher</a:t>
            </a:r>
          </a:p>
        </p:txBody>
      </p:sp>
    </p:spTree>
    <p:extLst>
      <p:ext uri="{BB962C8B-B14F-4D97-AF65-F5344CB8AC3E}">
        <p14:creationId xmlns:p14="http://schemas.microsoft.com/office/powerpoint/2010/main" val="3403049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1D2D0C1-A170-B5AC-0781-60A6C49F872B}"/>
              </a:ext>
            </a:extLst>
          </p:cNvPr>
          <p:cNvSpPr>
            <a:spLocks noGrp="1"/>
          </p:cNvSpPr>
          <p:nvPr>
            <p:ph type="title"/>
          </p:nvPr>
        </p:nvSpPr>
        <p:spPr>
          <a:xfrm>
            <a:off x="1137033" y="670559"/>
            <a:ext cx="4683321" cy="2148841"/>
          </a:xfrm>
        </p:spPr>
        <p:txBody>
          <a:bodyPr anchor="t">
            <a:normAutofit/>
          </a:bodyPr>
          <a:lstStyle/>
          <a:p>
            <a:r>
              <a:rPr lang="nl-NL" dirty="0" err="1"/>
              <a:t>History</a:t>
            </a:r>
            <a:r>
              <a:rPr lang="nl-NL" dirty="0"/>
              <a:t> curriculum </a:t>
            </a:r>
            <a:br>
              <a:rPr lang="nl-NL" dirty="0"/>
            </a:br>
            <a:br>
              <a:rPr lang="nl-NL" dirty="0"/>
            </a:br>
            <a:r>
              <a:rPr lang="nl-NL" dirty="0"/>
              <a:t>HAVO/VWO</a:t>
            </a:r>
          </a:p>
        </p:txBody>
      </p:sp>
      <p:pic>
        <p:nvPicPr>
          <p:cNvPr id="8" name="Afbeelding 7" descr="Afbeelding met tekst, elektronica, schermopname, software&#10;&#10;Door AI gegenereerde inhoud is mogelijk onjuist.">
            <a:extLst>
              <a:ext uri="{FF2B5EF4-FFF2-40B4-BE49-F238E27FC236}">
                <a16:creationId xmlns:a16="http://schemas.microsoft.com/office/drawing/2014/main" id="{44F8CC3D-F0EE-C2B0-8459-51D95E7902A0}"/>
              </a:ext>
            </a:extLst>
          </p:cNvPr>
          <p:cNvPicPr>
            <a:picLocks noChangeAspect="1"/>
          </p:cNvPicPr>
          <p:nvPr/>
        </p:nvPicPr>
        <p:blipFill>
          <a:blip r:embed="rId3">
            <a:extLst>
              <a:ext uri="{28A0092B-C50C-407E-A947-70E740481C1C}">
                <a14:useLocalDpi xmlns:a14="http://schemas.microsoft.com/office/drawing/2010/main" val="0"/>
              </a:ext>
            </a:extLst>
          </a:blip>
          <a:srcRect r="3345" b="-2"/>
          <a:stretch>
            <a:fillRect/>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Tijdelijke aanduiding voor inhoud 2">
            <a:extLst>
              <a:ext uri="{FF2B5EF4-FFF2-40B4-BE49-F238E27FC236}">
                <a16:creationId xmlns:a16="http://schemas.microsoft.com/office/drawing/2014/main" id="{08C317D6-988E-CDCB-5FB9-F132F8DAF42C}"/>
              </a:ext>
            </a:extLst>
          </p:cNvPr>
          <p:cNvSpPr>
            <a:spLocks noGrp="1"/>
          </p:cNvSpPr>
          <p:nvPr>
            <p:ph idx="1"/>
          </p:nvPr>
        </p:nvSpPr>
        <p:spPr>
          <a:xfrm>
            <a:off x="6797004" y="670559"/>
            <a:ext cx="4555782" cy="5445076"/>
          </a:xfrm>
        </p:spPr>
        <p:txBody>
          <a:bodyPr anchor="t">
            <a:normAutofit lnSpcReduction="10000"/>
          </a:bodyPr>
          <a:lstStyle/>
          <a:p>
            <a:r>
              <a:rPr lang="nl-NL" sz="2000" dirty="0"/>
              <a:t>First </a:t>
            </a:r>
            <a:r>
              <a:rPr lang="nl-NL" sz="2000" dirty="0" err="1"/>
              <a:t>three</a:t>
            </a:r>
            <a:r>
              <a:rPr lang="nl-NL" sz="2000" dirty="0"/>
              <a:t> </a:t>
            </a:r>
            <a:r>
              <a:rPr lang="nl-NL" sz="2000" dirty="0" err="1"/>
              <a:t>years</a:t>
            </a:r>
            <a:r>
              <a:rPr lang="nl-NL" sz="2000" dirty="0"/>
              <a:t> of </a:t>
            </a:r>
            <a:r>
              <a:rPr lang="en-GB" sz="2000" noProof="0" dirty="0"/>
              <a:t>secondary</a:t>
            </a:r>
            <a:r>
              <a:rPr lang="nl-NL" sz="2000" dirty="0"/>
              <a:t> </a:t>
            </a:r>
            <a:r>
              <a:rPr lang="nl-NL" sz="2000" dirty="0" err="1"/>
              <a:t>education</a:t>
            </a:r>
            <a:endParaRPr lang="nl-NL" sz="2000" dirty="0"/>
          </a:p>
          <a:p>
            <a:pPr lvl="1"/>
            <a:r>
              <a:rPr lang="nl-NL" sz="2000" dirty="0"/>
              <a:t>HAVO = senior </a:t>
            </a:r>
            <a:r>
              <a:rPr lang="nl-NL" sz="2000" dirty="0" err="1"/>
              <a:t>general</a:t>
            </a:r>
            <a:r>
              <a:rPr lang="nl-NL" sz="2000" dirty="0"/>
              <a:t> </a:t>
            </a:r>
            <a:r>
              <a:rPr lang="nl-NL" sz="2000" dirty="0" err="1"/>
              <a:t>education</a:t>
            </a:r>
            <a:endParaRPr lang="nl-NL" sz="2000" dirty="0"/>
          </a:p>
          <a:p>
            <a:pPr lvl="1"/>
            <a:r>
              <a:rPr lang="nl-NL" sz="2000" dirty="0"/>
              <a:t>VWO = pre </a:t>
            </a:r>
            <a:r>
              <a:rPr lang="nl-NL" sz="2000" dirty="0" err="1"/>
              <a:t>university</a:t>
            </a:r>
            <a:r>
              <a:rPr lang="nl-NL" sz="2000" dirty="0"/>
              <a:t> </a:t>
            </a:r>
            <a:r>
              <a:rPr lang="nl-NL" sz="2000" dirty="0" err="1"/>
              <a:t>education</a:t>
            </a:r>
            <a:endParaRPr lang="nl-NL" sz="2000" dirty="0"/>
          </a:p>
          <a:p>
            <a:pPr lvl="1"/>
            <a:r>
              <a:rPr lang="nl-NL" sz="2000" dirty="0" err="1"/>
              <a:t>All</a:t>
            </a:r>
            <a:r>
              <a:rPr lang="nl-NL" sz="2000" dirty="0"/>
              <a:t> </a:t>
            </a:r>
            <a:r>
              <a:rPr lang="nl-NL" sz="2000" dirty="0" err="1"/>
              <a:t>students</a:t>
            </a:r>
            <a:r>
              <a:rPr lang="nl-NL" sz="2000" dirty="0"/>
              <a:t> have </a:t>
            </a:r>
            <a:r>
              <a:rPr lang="nl-NL" sz="2000" dirty="0" err="1"/>
              <a:t>history</a:t>
            </a:r>
            <a:endParaRPr lang="nl-NL" sz="2000" dirty="0"/>
          </a:p>
          <a:p>
            <a:pPr lvl="1"/>
            <a:endParaRPr lang="nl-NL" sz="2000" dirty="0"/>
          </a:p>
          <a:p>
            <a:r>
              <a:rPr lang="nl-NL" sz="2000" dirty="0" err="1"/>
              <a:t>Students</a:t>
            </a:r>
            <a:r>
              <a:rPr lang="nl-NL" sz="2000" dirty="0"/>
              <a:t> </a:t>
            </a:r>
            <a:r>
              <a:rPr lang="nl-NL" sz="2000" dirty="0" err="1"/>
              <a:t>develop</a:t>
            </a:r>
            <a:r>
              <a:rPr lang="nl-NL" sz="2000" dirty="0"/>
              <a:t> </a:t>
            </a:r>
            <a:r>
              <a:rPr lang="nl-NL" sz="2000" dirty="0" err="1"/>
              <a:t>historical</a:t>
            </a:r>
            <a:r>
              <a:rPr lang="nl-NL" sz="2000" dirty="0"/>
              <a:t> awareness </a:t>
            </a:r>
            <a:r>
              <a:rPr lang="nl-NL" sz="2000" dirty="0" err="1"/>
              <a:t>and</a:t>
            </a:r>
            <a:r>
              <a:rPr lang="nl-NL" sz="2000" dirty="0"/>
              <a:t> </a:t>
            </a:r>
            <a:r>
              <a:rPr lang="nl-NL" sz="2000" dirty="0" err="1"/>
              <a:t>knowledge</a:t>
            </a:r>
            <a:endParaRPr lang="nl-NL" sz="2000" dirty="0"/>
          </a:p>
          <a:p>
            <a:pPr lvl="1"/>
            <a:r>
              <a:rPr lang="nl-NL" sz="2000" dirty="0" err="1"/>
              <a:t>Colonization</a:t>
            </a:r>
            <a:r>
              <a:rPr lang="nl-NL" sz="2000" dirty="0"/>
              <a:t> </a:t>
            </a:r>
            <a:r>
              <a:rPr lang="nl-NL" sz="2000" dirty="0" err="1"/>
              <a:t>and</a:t>
            </a:r>
            <a:r>
              <a:rPr lang="nl-NL" sz="2000" dirty="0"/>
              <a:t> </a:t>
            </a:r>
            <a:r>
              <a:rPr lang="nl-NL" sz="2000" dirty="0" err="1"/>
              <a:t>decolonization</a:t>
            </a:r>
            <a:endParaRPr lang="nl-NL" sz="2000" dirty="0"/>
          </a:p>
          <a:p>
            <a:pPr lvl="1"/>
            <a:r>
              <a:rPr lang="nl-NL" sz="2000" dirty="0" err="1"/>
              <a:t>Slavery</a:t>
            </a:r>
            <a:r>
              <a:rPr lang="nl-NL" sz="2000" dirty="0"/>
              <a:t> </a:t>
            </a:r>
            <a:r>
              <a:rPr lang="nl-NL" sz="2000" dirty="0" err="1"/>
              <a:t>and</a:t>
            </a:r>
            <a:r>
              <a:rPr lang="nl-NL" sz="2000" dirty="0"/>
              <a:t> </a:t>
            </a:r>
            <a:r>
              <a:rPr lang="nl-NL" sz="2000" dirty="0" err="1"/>
              <a:t>abolitionism</a:t>
            </a:r>
            <a:endParaRPr lang="nl-NL" sz="2000" dirty="0"/>
          </a:p>
          <a:p>
            <a:pPr lvl="1"/>
            <a:r>
              <a:rPr lang="nl-NL" sz="2000" dirty="0"/>
              <a:t>Migration</a:t>
            </a:r>
          </a:p>
          <a:p>
            <a:r>
              <a:rPr lang="nl-NL" sz="2000" dirty="0" err="1"/>
              <a:t>Students</a:t>
            </a:r>
            <a:r>
              <a:rPr lang="nl-NL" sz="2000" dirty="0"/>
              <a:t> </a:t>
            </a:r>
            <a:r>
              <a:rPr lang="nl-NL" sz="2000" dirty="0" err="1"/>
              <a:t>can</a:t>
            </a:r>
            <a:r>
              <a:rPr lang="nl-NL" sz="2000" dirty="0"/>
              <a:t> </a:t>
            </a:r>
            <a:r>
              <a:rPr lang="nl-NL" sz="2000" dirty="0" err="1"/>
              <a:t>explain</a:t>
            </a:r>
            <a:r>
              <a:rPr lang="nl-NL" sz="2000" dirty="0"/>
              <a:t> </a:t>
            </a:r>
            <a:r>
              <a:rPr lang="nl-NL" sz="2000" dirty="0" err="1"/>
              <a:t>the</a:t>
            </a:r>
            <a:r>
              <a:rPr lang="nl-NL" sz="2000" dirty="0"/>
              <a:t> </a:t>
            </a:r>
            <a:r>
              <a:rPr lang="nl-NL" sz="2000" dirty="0" err="1"/>
              <a:t>meaning</a:t>
            </a:r>
            <a:r>
              <a:rPr lang="nl-NL" sz="2000" dirty="0"/>
              <a:t> of these topics </a:t>
            </a:r>
            <a:r>
              <a:rPr lang="nl-NL" sz="2000" dirty="0" err="1"/>
              <a:t>for</a:t>
            </a:r>
            <a:r>
              <a:rPr lang="nl-NL" sz="2000" dirty="0"/>
              <a:t> </a:t>
            </a:r>
            <a:r>
              <a:rPr lang="nl-NL" sz="2000" dirty="0" err="1"/>
              <a:t>the</a:t>
            </a:r>
            <a:r>
              <a:rPr lang="nl-NL" sz="2000" dirty="0"/>
              <a:t> present</a:t>
            </a:r>
          </a:p>
          <a:p>
            <a:r>
              <a:rPr lang="nl-NL" sz="2000" dirty="0" err="1"/>
              <a:t>Students</a:t>
            </a:r>
            <a:r>
              <a:rPr lang="nl-NL" sz="2000" dirty="0"/>
              <a:t> </a:t>
            </a:r>
            <a:r>
              <a:rPr lang="nl-NL" sz="2000" dirty="0" err="1"/>
              <a:t>develop</a:t>
            </a:r>
            <a:r>
              <a:rPr lang="nl-NL" sz="2000" dirty="0"/>
              <a:t> </a:t>
            </a:r>
            <a:r>
              <a:rPr lang="nl-NL" sz="2000" dirty="0" err="1"/>
              <a:t>historical</a:t>
            </a:r>
            <a:r>
              <a:rPr lang="nl-NL" sz="2000" dirty="0"/>
              <a:t> skills</a:t>
            </a:r>
          </a:p>
          <a:p>
            <a:pPr marL="0" indent="0">
              <a:buNone/>
            </a:pPr>
            <a:endParaRPr lang="nl-NL" sz="2000" dirty="0"/>
          </a:p>
          <a:p>
            <a:pPr marL="0" indent="0">
              <a:buNone/>
            </a:pPr>
            <a:r>
              <a:rPr lang="nl-NL" sz="2000" dirty="0"/>
              <a:t>Source: SLO </a:t>
            </a:r>
            <a:r>
              <a:rPr lang="nl-NL" sz="2000" dirty="0" err="1"/>
              <a:t>and</a:t>
            </a:r>
            <a:r>
              <a:rPr lang="nl-NL" sz="2000" dirty="0"/>
              <a:t> Memo </a:t>
            </a:r>
            <a:r>
              <a:rPr lang="nl-NL" sz="2000" dirty="0" err="1"/>
              <a:t>schoolbook</a:t>
            </a:r>
            <a:endParaRPr lang="nl-NL" sz="2000" dirty="0"/>
          </a:p>
          <a:p>
            <a:pPr lvl="1"/>
            <a:endParaRPr lang="nl-NL" sz="2000" dirty="0"/>
          </a:p>
          <a:p>
            <a:pPr lvl="1"/>
            <a:endParaRPr lang="nl-NL" sz="2000" dirty="0"/>
          </a:p>
        </p:txBody>
      </p:sp>
    </p:spTree>
    <p:extLst>
      <p:ext uri="{BB962C8B-B14F-4D97-AF65-F5344CB8AC3E}">
        <p14:creationId xmlns:p14="http://schemas.microsoft.com/office/powerpoint/2010/main" val="3205892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3C1F43C-2923-DB70-BD90-BB3B2C1E34FD}"/>
              </a:ext>
            </a:extLst>
          </p:cNvPr>
          <p:cNvSpPr>
            <a:spLocks noGrp="1"/>
          </p:cNvSpPr>
          <p:nvPr>
            <p:ph type="title"/>
          </p:nvPr>
        </p:nvSpPr>
        <p:spPr>
          <a:xfrm>
            <a:off x="1137033" y="670559"/>
            <a:ext cx="4683321" cy="2148841"/>
          </a:xfrm>
        </p:spPr>
        <p:txBody>
          <a:bodyPr anchor="t">
            <a:normAutofit/>
          </a:bodyPr>
          <a:lstStyle/>
          <a:p>
            <a:r>
              <a:rPr lang="nl-NL" dirty="0" err="1"/>
              <a:t>History</a:t>
            </a:r>
            <a:r>
              <a:rPr lang="nl-NL" dirty="0"/>
              <a:t> curriculum </a:t>
            </a:r>
            <a:br>
              <a:rPr lang="nl-NL" dirty="0"/>
            </a:br>
            <a:br>
              <a:rPr lang="nl-NL" dirty="0"/>
            </a:br>
            <a:r>
              <a:rPr lang="nl-NL" dirty="0"/>
              <a:t>HAVO / VWO</a:t>
            </a:r>
          </a:p>
        </p:txBody>
      </p:sp>
      <p:pic>
        <p:nvPicPr>
          <p:cNvPr id="7" name="Afbeelding 6">
            <a:extLst>
              <a:ext uri="{FF2B5EF4-FFF2-40B4-BE49-F238E27FC236}">
                <a16:creationId xmlns:a16="http://schemas.microsoft.com/office/drawing/2014/main" id="{835D0D1D-7078-07D9-561D-57B94DB615F6}"/>
              </a:ext>
            </a:extLst>
          </p:cNvPr>
          <p:cNvPicPr>
            <a:picLocks noChangeAspect="1"/>
          </p:cNvPicPr>
          <p:nvPr/>
        </p:nvPicPr>
        <p:blipFill>
          <a:blip r:embed="rId2">
            <a:extLst>
              <a:ext uri="{28A0092B-C50C-407E-A947-70E740481C1C}">
                <a14:useLocalDpi xmlns:a14="http://schemas.microsoft.com/office/drawing/2010/main" val="0"/>
              </a:ext>
            </a:extLst>
          </a:blip>
          <a:srcRect t="11380" b="11023"/>
          <a:stretch>
            <a:fillRect/>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Tijdelijke aanduiding voor inhoud 2">
            <a:extLst>
              <a:ext uri="{FF2B5EF4-FFF2-40B4-BE49-F238E27FC236}">
                <a16:creationId xmlns:a16="http://schemas.microsoft.com/office/drawing/2014/main" id="{31202D3C-38E2-F39D-AD2E-A70C2F36FDCC}"/>
              </a:ext>
            </a:extLst>
          </p:cNvPr>
          <p:cNvSpPr>
            <a:spLocks noGrp="1"/>
          </p:cNvSpPr>
          <p:nvPr>
            <p:ph idx="1"/>
          </p:nvPr>
        </p:nvSpPr>
        <p:spPr>
          <a:xfrm>
            <a:off x="6797004" y="670559"/>
            <a:ext cx="4555782" cy="5445076"/>
          </a:xfrm>
        </p:spPr>
        <p:txBody>
          <a:bodyPr anchor="t">
            <a:noAutofit/>
          </a:bodyPr>
          <a:lstStyle/>
          <a:p>
            <a:r>
              <a:rPr lang="nl-NL" sz="2000" dirty="0" err="1"/>
              <a:t>Final</a:t>
            </a:r>
            <a:r>
              <a:rPr lang="nl-NL" sz="2000" dirty="0"/>
              <a:t> </a:t>
            </a:r>
            <a:r>
              <a:rPr lang="nl-NL" sz="2000" dirty="0" err="1"/>
              <a:t>two</a:t>
            </a:r>
            <a:r>
              <a:rPr lang="nl-NL" sz="2000" dirty="0"/>
              <a:t> (HAVO) or </a:t>
            </a:r>
            <a:r>
              <a:rPr lang="nl-NL" sz="2000" dirty="0" err="1"/>
              <a:t>three</a:t>
            </a:r>
            <a:r>
              <a:rPr lang="nl-NL" sz="2000" dirty="0"/>
              <a:t> (VWO) </a:t>
            </a:r>
            <a:r>
              <a:rPr lang="nl-NL" sz="2000" dirty="0" err="1"/>
              <a:t>years</a:t>
            </a:r>
            <a:endParaRPr lang="nl-NL" sz="2000" dirty="0"/>
          </a:p>
          <a:p>
            <a:pPr lvl="1"/>
            <a:r>
              <a:rPr lang="nl-NL" sz="2000" dirty="0" err="1"/>
              <a:t>Not</a:t>
            </a:r>
            <a:r>
              <a:rPr lang="nl-NL" sz="2000" dirty="0"/>
              <a:t> </a:t>
            </a:r>
            <a:r>
              <a:rPr lang="nl-NL" sz="2000" dirty="0" err="1"/>
              <a:t>every</a:t>
            </a:r>
            <a:r>
              <a:rPr lang="nl-NL" sz="2000" dirty="0"/>
              <a:t> student has </a:t>
            </a:r>
            <a:r>
              <a:rPr lang="nl-NL" sz="2000" dirty="0" err="1"/>
              <a:t>History</a:t>
            </a:r>
            <a:r>
              <a:rPr lang="nl-NL" sz="2000" dirty="0"/>
              <a:t> </a:t>
            </a:r>
            <a:r>
              <a:rPr lang="nl-NL" sz="2000" dirty="0" err="1"/>
              <a:t>anymore</a:t>
            </a:r>
            <a:endParaRPr lang="nl-NL" sz="2000" dirty="0"/>
          </a:p>
          <a:p>
            <a:pPr lvl="1"/>
            <a:endParaRPr lang="nl-NL" sz="2000" dirty="0"/>
          </a:p>
          <a:p>
            <a:r>
              <a:rPr lang="nl-NL" sz="2000" dirty="0"/>
              <a:t>A new </a:t>
            </a:r>
            <a:r>
              <a:rPr lang="nl-NL" sz="2000" dirty="0" err="1"/>
              <a:t>history</a:t>
            </a:r>
            <a:r>
              <a:rPr lang="nl-NL" sz="2000" dirty="0"/>
              <a:t> curriculum is </a:t>
            </a:r>
            <a:r>
              <a:rPr lang="nl-NL" sz="2000" dirty="0" err="1"/>
              <a:t>being</a:t>
            </a:r>
            <a:r>
              <a:rPr lang="nl-NL" sz="2000" dirty="0"/>
              <a:t> </a:t>
            </a:r>
            <a:r>
              <a:rPr lang="nl-NL" sz="2000" dirty="0" err="1"/>
              <a:t>developed</a:t>
            </a:r>
            <a:r>
              <a:rPr lang="nl-NL" sz="2000" dirty="0"/>
              <a:t> at </a:t>
            </a:r>
            <a:r>
              <a:rPr lang="nl-NL" sz="2000" dirty="0" err="1"/>
              <a:t>this</a:t>
            </a:r>
            <a:r>
              <a:rPr lang="nl-NL" sz="2000" dirty="0"/>
              <a:t> moment</a:t>
            </a:r>
          </a:p>
          <a:p>
            <a:pPr lvl="1"/>
            <a:r>
              <a:rPr lang="nl-NL" sz="2000" dirty="0" err="1"/>
              <a:t>Deepen</a:t>
            </a:r>
            <a:r>
              <a:rPr lang="nl-NL" sz="2000" dirty="0"/>
              <a:t> </a:t>
            </a:r>
            <a:r>
              <a:rPr lang="nl-NL" sz="2000" dirty="0" err="1"/>
              <a:t>historical</a:t>
            </a:r>
            <a:r>
              <a:rPr lang="nl-NL" sz="2000" dirty="0"/>
              <a:t> awareness </a:t>
            </a:r>
            <a:r>
              <a:rPr lang="nl-NL" sz="2000" dirty="0" err="1"/>
              <a:t>and</a:t>
            </a:r>
            <a:r>
              <a:rPr lang="nl-NL" sz="2000" dirty="0"/>
              <a:t> </a:t>
            </a:r>
            <a:r>
              <a:rPr lang="nl-NL" sz="2000" dirty="0" err="1"/>
              <a:t>knowledge</a:t>
            </a:r>
            <a:r>
              <a:rPr lang="nl-NL" sz="2000" dirty="0"/>
              <a:t> </a:t>
            </a:r>
          </a:p>
          <a:p>
            <a:pPr lvl="1"/>
            <a:r>
              <a:rPr lang="nl-NL" sz="2000" dirty="0"/>
              <a:t>Focus on more </a:t>
            </a:r>
            <a:r>
              <a:rPr lang="nl-NL" sz="2000" dirty="0" err="1"/>
              <a:t>complicated</a:t>
            </a:r>
            <a:r>
              <a:rPr lang="nl-NL" sz="2000" dirty="0"/>
              <a:t> </a:t>
            </a:r>
            <a:r>
              <a:rPr lang="nl-NL" sz="2000" dirty="0" err="1"/>
              <a:t>historical</a:t>
            </a:r>
            <a:r>
              <a:rPr lang="nl-NL" sz="2000" dirty="0"/>
              <a:t> skills (</a:t>
            </a:r>
            <a:r>
              <a:rPr lang="nl-NL" sz="2000" b="1" dirty="0" err="1"/>
              <a:t>multiperspectivity</a:t>
            </a:r>
            <a:r>
              <a:rPr lang="nl-NL" sz="2000" dirty="0"/>
              <a:t> </a:t>
            </a:r>
            <a:r>
              <a:rPr lang="nl-NL" sz="2000" dirty="0" err="1"/>
              <a:t>for</a:t>
            </a:r>
            <a:r>
              <a:rPr lang="nl-NL" sz="2000" dirty="0"/>
              <a:t> </a:t>
            </a:r>
            <a:r>
              <a:rPr lang="nl-NL" sz="2000" dirty="0" err="1"/>
              <a:t>example</a:t>
            </a:r>
            <a:r>
              <a:rPr lang="nl-NL" sz="2000" dirty="0"/>
              <a:t>)</a:t>
            </a:r>
          </a:p>
          <a:p>
            <a:pPr lvl="1"/>
            <a:r>
              <a:rPr lang="nl-NL" sz="2000" dirty="0"/>
              <a:t>Focus on </a:t>
            </a:r>
            <a:r>
              <a:rPr lang="nl-NL" sz="2000" dirty="0" err="1"/>
              <a:t>historical</a:t>
            </a:r>
            <a:r>
              <a:rPr lang="nl-NL" sz="2000" dirty="0"/>
              <a:t> </a:t>
            </a:r>
            <a:r>
              <a:rPr lang="nl-NL" sz="2000" dirty="0" err="1"/>
              <a:t>problems</a:t>
            </a:r>
            <a:r>
              <a:rPr lang="nl-NL" sz="2000" dirty="0"/>
              <a:t> </a:t>
            </a:r>
            <a:r>
              <a:rPr lang="nl-NL" sz="2000" dirty="0" err="1"/>
              <a:t>and</a:t>
            </a:r>
            <a:r>
              <a:rPr lang="nl-NL" sz="2000" dirty="0"/>
              <a:t> </a:t>
            </a:r>
            <a:r>
              <a:rPr lang="nl-NL" sz="2000" dirty="0" err="1"/>
              <a:t>how</a:t>
            </a:r>
            <a:r>
              <a:rPr lang="nl-NL" sz="2000" dirty="0"/>
              <a:t> </a:t>
            </a:r>
            <a:r>
              <a:rPr lang="nl-NL" sz="2000" dirty="0" err="1"/>
              <a:t>they</a:t>
            </a:r>
            <a:r>
              <a:rPr lang="nl-NL" sz="2000" dirty="0"/>
              <a:t> continue </a:t>
            </a:r>
            <a:r>
              <a:rPr lang="nl-NL" sz="2000" dirty="0" err="1"/>
              <a:t>working</a:t>
            </a:r>
            <a:r>
              <a:rPr lang="nl-NL" sz="2000" dirty="0"/>
              <a:t> in </a:t>
            </a:r>
            <a:r>
              <a:rPr lang="nl-NL" sz="2000" dirty="0" err="1"/>
              <a:t>the</a:t>
            </a:r>
            <a:r>
              <a:rPr lang="nl-NL" sz="2000" dirty="0"/>
              <a:t> present</a:t>
            </a:r>
          </a:p>
          <a:p>
            <a:pPr lvl="1"/>
            <a:r>
              <a:rPr lang="nl-NL" sz="2000" dirty="0" err="1"/>
              <a:t>Less</a:t>
            </a:r>
            <a:r>
              <a:rPr lang="nl-NL" sz="2000" dirty="0"/>
              <a:t> </a:t>
            </a:r>
            <a:r>
              <a:rPr lang="nl-NL" sz="2000" dirty="0" err="1"/>
              <a:t>eurocentric</a:t>
            </a:r>
            <a:r>
              <a:rPr lang="nl-NL" sz="2000" dirty="0"/>
              <a:t>, more </a:t>
            </a:r>
            <a:r>
              <a:rPr lang="nl-NL" sz="2000" dirty="0" err="1"/>
              <a:t>inclusive</a:t>
            </a:r>
            <a:r>
              <a:rPr lang="nl-NL" sz="2000" dirty="0"/>
              <a:t> </a:t>
            </a:r>
            <a:r>
              <a:rPr lang="nl-NL" sz="2000" dirty="0" err="1"/>
              <a:t>history</a:t>
            </a:r>
            <a:endParaRPr lang="nl-NL" sz="2000" dirty="0"/>
          </a:p>
          <a:p>
            <a:pPr marL="457200" lvl="1" indent="0">
              <a:buNone/>
            </a:pPr>
            <a:r>
              <a:rPr lang="nl-NL" sz="2000" dirty="0"/>
              <a:t>Source: startnotitie SLO (sept, 2024)</a:t>
            </a:r>
          </a:p>
          <a:p>
            <a:r>
              <a:rPr lang="nl-NL" sz="2000" dirty="0" err="1"/>
              <a:t>Schoolbook</a:t>
            </a:r>
            <a:r>
              <a:rPr lang="nl-NL" sz="2000" dirty="0"/>
              <a:t> we </a:t>
            </a:r>
            <a:r>
              <a:rPr lang="nl-NL" sz="2000" dirty="0" err="1"/>
              <a:t>use</a:t>
            </a:r>
            <a:r>
              <a:rPr lang="nl-NL" sz="2000" dirty="0"/>
              <a:t> </a:t>
            </a:r>
            <a:r>
              <a:rPr lang="nl-NL" sz="2000" dirty="0" err="1"/>
              <a:t>about</a:t>
            </a:r>
            <a:r>
              <a:rPr lang="nl-NL" sz="2000" dirty="0"/>
              <a:t> </a:t>
            </a:r>
            <a:r>
              <a:rPr lang="nl-NL" sz="2000" dirty="0" err="1"/>
              <a:t>slavery</a:t>
            </a:r>
            <a:endParaRPr lang="nl-NL" sz="2000" dirty="0"/>
          </a:p>
          <a:p>
            <a:pPr lvl="2"/>
            <a:endParaRPr lang="nl-NL" dirty="0"/>
          </a:p>
          <a:p>
            <a:pPr lvl="1"/>
            <a:endParaRPr lang="nl-NL" sz="2000" dirty="0"/>
          </a:p>
          <a:p>
            <a:pPr lvl="1"/>
            <a:endParaRPr lang="nl-NL" sz="2000" dirty="0"/>
          </a:p>
        </p:txBody>
      </p:sp>
    </p:spTree>
    <p:extLst>
      <p:ext uri="{BB962C8B-B14F-4D97-AF65-F5344CB8AC3E}">
        <p14:creationId xmlns:p14="http://schemas.microsoft.com/office/powerpoint/2010/main" val="412440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boek, tekst, overdekt, verbruiksartikelen voor kantoor&#10;&#10;Door AI gegenereerde inhoud is mogelijk onjuist.">
            <a:extLst>
              <a:ext uri="{FF2B5EF4-FFF2-40B4-BE49-F238E27FC236}">
                <a16:creationId xmlns:a16="http://schemas.microsoft.com/office/drawing/2014/main" id="{123DCD8C-1B2D-150C-395B-25E36ADF5DC1}"/>
              </a:ext>
            </a:extLst>
          </p:cNvPr>
          <p:cNvPicPr>
            <a:picLocks noChangeAspect="1"/>
          </p:cNvPicPr>
          <p:nvPr/>
        </p:nvPicPr>
        <p:blipFill>
          <a:blip r:embed="rId2">
            <a:extLst>
              <a:ext uri="{28A0092B-C50C-407E-A947-70E740481C1C}">
                <a14:useLocalDpi xmlns:a14="http://schemas.microsoft.com/office/drawing/2010/main" val="0"/>
              </a:ext>
            </a:extLst>
          </a:blip>
          <a:srcRect t="14633" r="-2" b="17102"/>
          <a:stretch>
            <a:fillRect/>
          </a:stretch>
        </p:blipFill>
        <p:spPr>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2" name="Titel 1">
            <a:extLst>
              <a:ext uri="{FF2B5EF4-FFF2-40B4-BE49-F238E27FC236}">
                <a16:creationId xmlns:a16="http://schemas.microsoft.com/office/drawing/2014/main" id="{F7B5123B-C407-5BF2-F581-DF605A3DC819}"/>
              </a:ext>
            </a:extLst>
          </p:cNvPr>
          <p:cNvSpPr>
            <a:spLocks noGrp="1"/>
          </p:cNvSpPr>
          <p:nvPr>
            <p:ph type="title"/>
          </p:nvPr>
        </p:nvSpPr>
        <p:spPr>
          <a:xfrm>
            <a:off x="6343650" y="3962399"/>
            <a:ext cx="5505814" cy="3382945"/>
          </a:xfrm>
        </p:spPr>
        <p:txBody>
          <a:bodyPr vert="horz" lIns="91440" tIns="45720" rIns="91440" bIns="45720" rtlCol="0" anchor="b">
            <a:noAutofit/>
          </a:bodyPr>
          <a:lstStyle/>
          <a:p>
            <a:r>
              <a:rPr lang="en-US" sz="2000" kern="1200" dirty="0" err="1">
                <a:solidFill>
                  <a:schemeClr val="tx1"/>
                </a:solidFill>
              </a:rPr>
              <a:t>Multiperspectivity</a:t>
            </a:r>
            <a:r>
              <a:rPr lang="en-US" sz="2000" kern="1200" dirty="0">
                <a:solidFill>
                  <a:schemeClr val="tx1"/>
                </a:solidFill>
              </a:rPr>
              <a:t> and heritage</a:t>
            </a:r>
            <a:br>
              <a:rPr lang="en-US" sz="2000" kern="1200" dirty="0">
                <a:solidFill>
                  <a:schemeClr val="tx1"/>
                </a:solidFill>
              </a:rPr>
            </a:br>
            <a:br>
              <a:rPr lang="en-US" sz="2000" kern="1200" dirty="0">
                <a:solidFill>
                  <a:schemeClr val="tx1"/>
                </a:solidFill>
              </a:rPr>
            </a:br>
            <a:r>
              <a:rPr lang="en-US" sz="2000" kern="1200" dirty="0">
                <a:solidFill>
                  <a:schemeClr val="tx1"/>
                </a:solidFill>
              </a:rPr>
              <a:t>Students have to think about historical objects from the Dutch colonial past from different perspectives.</a:t>
            </a:r>
            <a:br>
              <a:rPr lang="en-US" sz="2000" kern="1200" dirty="0">
                <a:solidFill>
                  <a:schemeClr val="tx1"/>
                </a:solidFill>
              </a:rPr>
            </a:br>
            <a:br>
              <a:rPr lang="en-US" sz="2000" kern="1200" dirty="0">
                <a:solidFill>
                  <a:schemeClr val="tx1"/>
                </a:solidFill>
              </a:rPr>
            </a:br>
            <a:r>
              <a:rPr lang="en-US" sz="2000" kern="1200" dirty="0">
                <a:solidFill>
                  <a:schemeClr val="tx1"/>
                </a:solidFill>
              </a:rPr>
              <a:t>They have to find reliable extra sources about the object and finally make a exhibition proposal for a museum.</a:t>
            </a:r>
            <a:br>
              <a:rPr lang="en-US" sz="2000" kern="1200" dirty="0">
                <a:solidFill>
                  <a:schemeClr val="tx1"/>
                </a:solidFill>
              </a:rPr>
            </a:br>
            <a:br>
              <a:rPr lang="en-US" sz="2000" dirty="0"/>
            </a:br>
            <a:r>
              <a:rPr lang="en-US" sz="2000" dirty="0"/>
              <a:t>For example: letters from a Catholic priest with Tula</a:t>
            </a:r>
            <a:br>
              <a:rPr lang="en-US" sz="2000" kern="1200" dirty="0">
                <a:solidFill>
                  <a:schemeClr val="tx1"/>
                </a:solidFill>
              </a:rPr>
            </a:br>
            <a:br>
              <a:rPr lang="en-US" sz="2000" kern="1200" dirty="0">
                <a:solidFill>
                  <a:schemeClr val="tx1"/>
                </a:solidFill>
              </a:rPr>
            </a:br>
            <a:endParaRPr lang="en-US" sz="2000" kern="1200" dirty="0">
              <a:solidFill>
                <a:schemeClr val="tx1"/>
              </a:solidFill>
            </a:endParaRPr>
          </a:p>
        </p:txBody>
      </p:sp>
      <p:pic>
        <p:nvPicPr>
          <p:cNvPr id="4" name="Afbeelding 3" descr="Afbeelding met tekst, Publicatie, boek, papier&#10;&#10;Door AI gegenereerde inhoud is mogelijk onjuist.">
            <a:extLst>
              <a:ext uri="{FF2B5EF4-FFF2-40B4-BE49-F238E27FC236}">
                <a16:creationId xmlns:a16="http://schemas.microsoft.com/office/drawing/2014/main" id="{F321D196-60ED-4B83-FDA9-DAF3A67CD0C9}"/>
              </a:ext>
            </a:extLst>
          </p:cNvPr>
          <p:cNvPicPr>
            <a:picLocks noChangeAspect="1"/>
          </p:cNvPicPr>
          <p:nvPr/>
        </p:nvPicPr>
        <p:blipFill>
          <a:blip r:embed="rId3">
            <a:extLst>
              <a:ext uri="{28A0092B-C50C-407E-A947-70E740481C1C}">
                <a14:useLocalDpi xmlns:a14="http://schemas.microsoft.com/office/drawing/2010/main" val="0"/>
              </a:ext>
            </a:extLst>
          </a:blip>
          <a:srcRect l="12210" r="-1" b="-1"/>
          <a:stretch>
            <a:fillRect/>
          </a:stretch>
        </p:blipFill>
        <p:spPr>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extLst>
      <p:ext uri="{BB962C8B-B14F-4D97-AF65-F5344CB8AC3E}">
        <p14:creationId xmlns:p14="http://schemas.microsoft.com/office/powerpoint/2010/main" val="78360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1F410E7-06A3-92FA-13C5-3E963CCCA36F}"/>
              </a:ext>
            </a:extLst>
          </p:cNvPr>
          <p:cNvSpPr>
            <a:spLocks noGrp="1"/>
          </p:cNvSpPr>
          <p:nvPr>
            <p:ph type="title"/>
          </p:nvPr>
        </p:nvSpPr>
        <p:spPr>
          <a:xfrm>
            <a:off x="492369" y="670559"/>
            <a:ext cx="6129495" cy="2148841"/>
          </a:xfrm>
        </p:spPr>
        <p:txBody>
          <a:bodyPr anchor="t">
            <a:normAutofit fontScale="90000"/>
          </a:bodyPr>
          <a:lstStyle/>
          <a:p>
            <a:r>
              <a:rPr lang="nl-NL" dirty="0" err="1"/>
              <a:t>Local</a:t>
            </a:r>
            <a:r>
              <a:rPr lang="nl-NL" dirty="0"/>
              <a:t> </a:t>
            </a:r>
            <a:r>
              <a:rPr lang="nl-NL" dirty="0" err="1"/>
              <a:t>history</a:t>
            </a:r>
            <a:br>
              <a:rPr lang="nl-NL" dirty="0"/>
            </a:br>
            <a:br>
              <a:rPr lang="nl-NL" dirty="0"/>
            </a:br>
            <a:r>
              <a:rPr lang="nl-NL" dirty="0"/>
              <a:t>The </a:t>
            </a:r>
            <a:r>
              <a:rPr lang="nl-NL" dirty="0" err="1"/>
              <a:t>Moluccas</a:t>
            </a:r>
            <a:r>
              <a:rPr lang="nl-NL" dirty="0"/>
              <a:t> </a:t>
            </a:r>
            <a:r>
              <a:rPr lang="nl-NL" dirty="0" err="1"/>
              <a:t>Islands</a:t>
            </a:r>
            <a:r>
              <a:rPr lang="nl-NL" dirty="0"/>
              <a:t> </a:t>
            </a:r>
            <a:r>
              <a:rPr lang="nl-NL" dirty="0" err="1"/>
              <a:t>and</a:t>
            </a:r>
            <a:r>
              <a:rPr lang="nl-NL" dirty="0"/>
              <a:t> Breukelen</a:t>
            </a:r>
            <a:br>
              <a:rPr lang="nl-NL" dirty="0"/>
            </a:br>
            <a:br>
              <a:rPr lang="nl-NL" dirty="0"/>
            </a:br>
            <a:endParaRPr lang="nl-NL" dirty="0"/>
          </a:p>
        </p:txBody>
      </p:sp>
      <p:pic>
        <p:nvPicPr>
          <p:cNvPr id="7" name="Tijdelijke aanduiding voor inhoud 6">
            <a:extLst>
              <a:ext uri="{FF2B5EF4-FFF2-40B4-BE49-F238E27FC236}">
                <a16:creationId xmlns:a16="http://schemas.microsoft.com/office/drawing/2014/main" id="{ABA91095-223B-EACF-BCD9-75EEACAF5856}"/>
              </a:ext>
            </a:extLst>
          </p:cNvPr>
          <p:cNvPicPr>
            <a:picLocks noChangeAspect="1"/>
          </p:cNvPicPr>
          <p:nvPr/>
        </p:nvPicPr>
        <p:blipFill>
          <a:blip r:embed="rId2">
            <a:extLst>
              <a:ext uri="{28A0092B-C50C-407E-A947-70E740481C1C}">
                <a14:useLocalDpi xmlns:a14="http://schemas.microsoft.com/office/drawing/2010/main" val="0"/>
              </a:ext>
            </a:extLst>
          </a:blip>
          <a:srcRect t="18829" b="3574"/>
          <a:stretch>
            <a:fillRect/>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11" name="Content Placeholder 10">
            <a:extLst>
              <a:ext uri="{FF2B5EF4-FFF2-40B4-BE49-F238E27FC236}">
                <a16:creationId xmlns:a16="http://schemas.microsoft.com/office/drawing/2014/main" id="{93FC0715-6131-71A0-D19B-B0257B611C4D}"/>
              </a:ext>
            </a:extLst>
          </p:cNvPr>
          <p:cNvSpPr>
            <a:spLocks noGrp="1"/>
          </p:cNvSpPr>
          <p:nvPr>
            <p:ph idx="1"/>
          </p:nvPr>
        </p:nvSpPr>
        <p:spPr>
          <a:xfrm>
            <a:off x="6797004" y="670559"/>
            <a:ext cx="4555782" cy="5445076"/>
          </a:xfrm>
        </p:spPr>
        <p:txBody>
          <a:bodyPr anchor="t">
            <a:normAutofit/>
          </a:bodyPr>
          <a:lstStyle/>
          <a:p>
            <a:r>
              <a:rPr lang="en-US" sz="2000" dirty="0"/>
              <a:t>The Moluccas Islands and Indonesia</a:t>
            </a:r>
          </a:p>
          <a:p>
            <a:r>
              <a:rPr lang="en-US" sz="2000" dirty="0"/>
              <a:t>After the decolonization war in Indonesia people from the Moluccas Islands fled to the Netherlands.</a:t>
            </a:r>
          </a:p>
          <a:p>
            <a:endParaRPr lang="en-US" sz="2000" dirty="0"/>
          </a:p>
          <a:p>
            <a:r>
              <a:rPr lang="en-US" sz="2000" dirty="0"/>
              <a:t>Large Moluccan community in Breukelen</a:t>
            </a:r>
          </a:p>
          <a:p>
            <a:endParaRPr lang="en-US" sz="2000" dirty="0"/>
          </a:p>
          <a:p>
            <a:r>
              <a:rPr lang="en-US" sz="2000" b="1" dirty="0"/>
              <a:t>Guest lessons </a:t>
            </a:r>
            <a:r>
              <a:rPr lang="en-US" sz="2000" dirty="0"/>
              <a:t>from people with Indonesian or Moluccan roots about the decolonization war, WW2 and the history of the Moluccan community in Breukelen.</a:t>
            </a:r>
          </a:p>
          <a:p>
            <a:endParaRPr lang="en-US" sz="2000" dirty="0"/>
          </a:p>
          <a:p>
            <a:endParaRPr lang="en-US" sz="2000" dirty="0"/>
          </a:p>
          <a:p>
            <a:endParaRPr lang="en-US" sz="2000" dirty="0"/>
          </a:p>
        </p:txBody>
      </p:sp>
    </p:spTree>
    <p:extLst>
      <p:ext uri="{BB962C8B-B14F-4D97-AF65-F5344CB8AC3E}">
        <p14:creationId xmlns:p14="http://schemas.microsoft.com/office/powerpoint/2010/main" val="2393601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8BC803E-13F3-4DAB-B17C-BEB007616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DDE571-E57F-4AB5-83C7-30EB5DDCC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12191996"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0BD87FA-D4B6-E476-CACA-1C592C963DED}"/>
              </a:ext>
            </a:extLst>
          </p:cNvPr>
          <p:cNvSpPr>
            <a:spLocks noGrp="1"/>
          </p:cNvSpPr>
          <p:nvPr>
            <p:ph type="title"/>
          </p:nvPr>
        </p:nvSpPr>
        <p:spPr>
          <a:xfrm>
            <a:off x="1137035" y="603622"/>
            <a:ext cx="4282380" cy="1322944"/>
          </a:xfrm>
        </p:spPr>
        <p:txBody>
          <a:bodyPr>
            <a:normAutofit/>
          </a:bodyPr>
          <a:lstStyle/>
          <a:p>
            <a:r>
              <a:rPr lang="nl-NL" dirty="0" err="1">
                <a:solidFill>
                  <a:schemeClr val="tx1">
                    <a:lumMod val="85000"/>
                    <a:lumOff val="15000"/>
                  </a:schemeClr>
                </a:solidFill>
              </a:rPr>
              <a:t>History</a:t>
            </a:r>
            <a:r>
              <a:rPr lang="nl-NL" dirty="0">
                <a:solidFill>
                  <a:schemeClr val="tx1">
                    <a:lumMod val="85000"/>
                    <a:lumOff val="15000"/>
                  </a:schemeClr>
                </a:solidFill>
              </a:rPr>
              <a:t> </a:t>
            </a:r>
            <a:r>
              <a:rPr lang="nl-NL" dirty="0" err="1">
                <a:solidFill>
                  <a:schemeClr val="tx1">
                    <a:lumMod val="85000"/>
                    <a:lumOff val="15000"/>
                  </a:schemeClr>
                </a:solidFill>
              </a:rPr>
              <a:t>and</a:t>
            </a:r>
            <a:r>
              <a:rPr lang="nl-NL" dirty="0">
                <a:solidFill>
                  <a:schemeClr val="tx1">
                    <a:lumMod val="85000"/>
                    <a:lumOff val="15000"/>
                  </a:schemeClr>
                </a:solidFill>
              </a:rPr>
              <a:t> </a:t>
            </a:r>
            <a:r>
              <a:rPr lang="nl-NL" dirty="0" err="1">
                <a:solidFill>
                  <a:schemeClr val="tx1">
                    <a:lumMod val="85000"/>
                    <a:lumOff val="15000"/>
                  </a:schemeClr>
                </a:solidFill>
              </a:rPr>
              <a:t>the</a:t>
            </a:r>
            <a:r>
              <a:rPr lang="nl-NL" dirty="0">
                <a:solidFill>
                  <a:schemeClr val="tx1">
                    <a:lumMod val="85000"/>
                    <a:lumOff val="15000"/>
                  </a:schemeClr>
                </a:solidFill>
              </a:rPr>
              <a:t> present</a:t>
            </a:r>
          </a:p>
        </p:txBody>
      </p:sp>
      <p:sp>
        <p:nvSpPr>
          <p:cNvPr id="11" name="Content Placeholder 10">
            <a:extLst>
              <a:ext uri="{FF2B5EF4-FFF2-40B4-BE49-F238E27FC236}">
                <a16:creationId xmlns:a16="http://schemas.microsoft.com/office/drawing/2014/main" id="{DA6B5895-0F32-6657-0760-E477B3719C9E}"/>
              </a:ext>
            </a:extLst>
          </p:cNvPr>
          <p:cNvSpPr>
            <a:spLocks noGrp="1"/>
          </p:cNvSpPr>
          <p:nvPr>
            <p:ph idx="1"/>
          </p:nvPr>
        </p:nvSpPr>
        <p:spPr>
          <a:xfrm>
            <a:off x="1137034" y="2207977"/>
            <a:ext cx="3968365" cy="4046401"/>
          </a:xfrm>
        </p:spPr>
        <p:txBody>
          <a:bodyPr>
            <a:normAutofit fontScale="92500" lnSpcReduction="20000"/>
          </a:bodyPr>
          <a:lstStyle/>
          <a:p>
            <a:r>
              <a:rPr lang="en-US" sz="2000" dirty="0">
                <a:solidFill>
                  <a:schemeClr val="tx1">
                    <a:lumMod val="85000"/>
                    <a:lumOff val="15000"/>
                  </a:schemeClr>
                </a:solidFill>
              </a:rPr>
              <a:t>Students can reflect on present day events from multiple perspectives and the historical context</a:t>
            </a:r>
          </a:p>
          <a:p>
            <a:endParaRPr lang="en-US" sz="2000" dirty="0">
              <a:solidFill>
                <a:schemeClr val="tx1">
                  <a:lumMod val="85000"/>
                  <a:lumOff val="15000"/>
                </a:schemeClr>
              </a:solidFill>
            </a:endParaRPr>
          </a:p>
          <a:p>
            <a:endParaRPr lang="en-US" sz="2000" dirty="0">
              <a:solidFill>
                <a:schemeClr val="tx1">
                  <a:lumMod val="85000"/>
                  <a:lumOff val="15000"/>
                </a:schemeClr>
              </a:solidFill>
            </a:endParaRPr>
          </a:p>
          <a:p>
            <a:r>
              <a:rPr lang="en-US" sz="2000" dirty="0">
                <a:solidFill>
                  <a:schemeClr val="tx1">
                    <a:lumMod val="85000"/>
                    <a:lumOff val="15000"/>
                  </a:schemeClr>
                </a:solidFill>
              </a:rPr>
              <a:t>Mayor of the city of Leiden apologizing for slavery on behalf of the city counsel</a:t>
            </a:r>
            <a:endParaRPr lang="en-US" sz="1600" dirty="0">
              <a:solidFill>
                <a:schemeClr val="tx1">
                  <a:lumMod val="85000"/>
                  <a:lumOff val="15000"/>
                </a:schemeClr>
              </a:solidFill>
            </a:endParaRPr>
          </a:p>
          <a:p>
            <a:endParaRPr lang="en-US" sz="2000" dirty="0">
              <a:solidFill>
                <a:schemeClr val="tx1">
                  <a:lumMod val="85000"/>
                  <a:lumOff val="15000"/>
                </a:schemeClr>
              </a:solidFill>
            </a:endParaRPr>
          </a:p>
          <a:p>
            <a:endParaRPr lang="en-US" sz="2000" dirty="0">
              <a:solidFill>
                <a:schemeClr val="tx1">
                  <a:lumMod val="85000"/>
                  <a:lumOff val="15000"/>
                </a:schemeClr>
              </a:solidFill>
            </a:endParaRPr>
          </a:p>
          <a:p>
            <a:r>
              <a:rPr lang="en-US" sz="2000" dirty="0">
                <a:solidFill>
                  <a:schemeClr val="tx1">
                    <a:lumMod val="85000"/>
                    <a:lumOff val="15000"/>
                  </a:schemeClr>
                </a:solidFill>
              </a:rPr>
              <a:t>King of the Netherlands in Suriname meets descendants of enslaved people. They accepted the kings apologies for the slavery. </a:t>
            </a:r>
          </a:p>
          <a:p>
            <a:endParaRPr lang="en-US" sz="2000" dirty="0">
              <a:solidFill>
                <a:schemeClr val="tx1">
                  <a:lumMod val="85000"/>
                  <a:lumOff val="15000"/>
                </a:schemeClr>
              </a:solidFill>
            </a:endParaRPr>
          </a:p>
        </p:txBody>
      </p:sp>
      <p:pic>
        <p:nvPicPr>
          <p:cNvPr id="7" name="Afbeelding 6">
            <a:extLst>
              <a:ext uri="{FF2B5EF4-FFF2-40B4-BE49-F238E27FC236}">
                <a16:creationId xmlns:a16="http://schemas.microsoft.com/office/drawing/2014/main" id="{3EB18CA0-4848-AC5E-6269-E9AA4CAED453}"/>
              </a:ext>
            </a:extLst>
          </p:cNvPr>
          <p:cNvPicPr>
            <a:picLocks noChangeAspect="1"/>
          </p:cNvPicPr>
          <p:nvPr/>
        </p:nvPicPr>
        <p:blipFill>
          <a:blip r:embed="rId2">
            <a:extLst>
              <a:ext uri="{28A0092B-C50C-407E-A947-70E740481C1C}">
                <a14:useLocalDpi xmlns:a14="http://schemas.microsoft.com/office/drawing/2010/main" val="0"/>
              </a:ext>
            </a:extLst>
          </a:blip>
          <a:srcRect r="3" b="6071"/>
          <a:stretch>
            <a:fillRect/>
          </a:stretch>
        </p:blipFill>
        <p:spPr>
          <a:xfrm>
            <a:off x="5702185" y="1"/>
            <a:ext cx="6489823" cy="3429002"/>
          </a:xfrm>
          <a:custGeom>
            <a:avLst/>
            <a:gdLst/>
            <a:ahLst/>
            <a:cxnLst/>
            <a:rect l="l" t="t" r="r" b="b"/>
            <a:pathLst>
              <a:path w="6489823" h="3421047">
                <a:moveTo>
                  <a:pt x="383239" y="0"/>
                </a:moveTo>
                <a:lnTo>
                  <a:pt x="6489823" y="0"/>
                </a:lnTo>
                <a:lnTo>
                  <a:pt x="6489823" y="3421047"/>
                </a:lnTo>
                <a:lnTo>
                  <a:pt x="0" y="3421047"/>
                </a:lnTo>
                <a:lnTo>
                  <a:pt x="10162" y="3368785"/>
                </a:lnTo>
                <a:cubicBezTo>
                  <a:pt x="15448" y="3346584"/>
                  <a:pt x="22094" y="3323293"/>
                  <a:pt x="30699" y="3298569"/>
                </a:cubicBezTo>
                <a:cubicBezTo>
                  <a:pt x="41150" y="3275988"/>
                  <a:pt x="42443" y="3246652"/>
                  <a:pt x="33589" y="3233050"/>
                </a:cubicBezTo>
                <a:cubicBezTo>
                  <a:pt x="32065" y="3230708"/>
                  <a:pt x="30291" y="3228932"/>
                  <a:pt x="28325" y="3227777"/>
                </a:cubicBezTo>
                <a:cubicBezTo>
                  <a:pt x="30678" y="3188484"/>
                  <a:pt x="72205" y="3103624"/>
                  <a:pt x="73382" y="3050568"/>
                </a:cubicBezTo>
                <a:cubicBezTo>
                  <a:pt x="69165" y="3022639"/>
                  <a:pt x="68605" y="2960322"/>
                  <a:pt x="84953" y="2920501"/>
                </a:cubicBezTo>
                <a:cubicBezTo>
                  <a:pt x="69327" y="2932298"/>
                  <a:pt x="121103" y="2664904"/>
                  <a:pt x="109217" y="2657859"/>
                </a:cubicBezTo>
                <a:cubicBezTo>
                  <a:pt x="110075" y="2597031"/>
                  <a:pt x="138136" y="2522558"/>
                  <a:pt x="139777" y="2464312"/>
                </a:cubicBezTo>
                <a:cubicBezTo>
                  <a:pt x="141801" y="2450201"/>
                  <a:pt x="199861" y="2246813"/>
                  <a:pt x="198683" y="2236608"/>
                </a:cubicBezTo>
                <a:lnTo>
                  <a:pt x="283684" y="1924542"/>
                </a:lnTo>
                <a:cubicBezTo>
                  <a:pt x="313071" y="1811100"/>
                  <a:pt x="307196" y="1868801"/>
                  <a:pt x="336583" y="1755359"/>
                </a:cubicBezTo>
                <a:cubicBezTo>
                  <a:pt x="383246" y="1573239"/>
                  <a:pt x="363875" y="1577802"/>
                  <a:pt x="409119" y="1401207"/>
                </a:cubicBezTo>
                <a:cubicBezTo>
                  <a:pt x="428998" y="1329345"/>
                  <a:pt x="403240" y="1279669"/>
                  <a:pt x="421957" y="1175450"/>
                </a:cubicBezTo>
                <a:cubicBezTo>
                  <a:pt x="442602" y="1107577"/>
                  <a:pt x="340683" y="794854"/>
                  <a:pt x="369233" y="688836"/>
                </a:cubicBezTo>
                <a:cubicBezTo>
                  <a:pt x="378440" y="610640"/>
                  <a:pt x="331945" y="587322"/>
                  <a:pt x="346155" y="513896"/>
                </a:cubicBezTo>
                <a:cubicBezTo>
                  <a:pt x="351974" y="496939"/>
                  <a:pt x="362179" y="406394"/>
                  <a:pt x="344911" y="393010"/>
                </a:cubicBezTo>
                <a:cubicBezTo>
                  <a:pt x="389436" y="301493"/>
                  <a:pt x="356186" y="264408"/>
                  <a:pt x="369960" y="232042"/>
                </a:cubicBezTo>
                <a:cubicBezTo>
                  <a:pt x="394611" y="153791"/>
                  <a:pt x="372056" y="165633"/>
                  <a:pt x="392742" y="72037"/>
                </a:cubicBezTo>
                <a:cubicBezTo>
                  <a:pt x="398537" y="53819"/>
                  <a:pt x="397997" y="38693"/>
                  <a:pt x="394525" y="25405"/>
                </a:cubicBezTo>
                <a:close/>
              </a:path>
            </a:pathLst>
          </a:custGeom>
        </p:spPr>
      </p:pic>
      <p:pic>
        <p:nvPicPr>
          <p:cNvPr id="5" name="Tijdelijke aanduiding voor inhoud 4">
            <a:extLst>
              <a:ext uri="{FF2B5EF4-FFF2-40B4-BE49-F238E27FC236}">
                <a16:creationId xmlns:a16="http://schemas.microsoft.com/office/drawing/2014/main" id="{CAA08622-3720-AABB-D3AC-FBF31F76307A}"/>
              </a:ext>
            </a:extLst>
          </p:cNvPr>
          <p:cNvPicPr>
            <a:picLocks noChangeAspect="1"/>
          </p:cNvPicPr>
          <p:nvPr/>
        </p:nvPicPr>
        <p:blipFill>
          <a:blip r:embed="rId3"/>
          <a:srcRect t="14453" r="-3" b="21047"/>
          <a:stretch>
            <a:fillRect/>
          </a:stretch>
        </p:blipFill>
        <p:spPr>
          <a:xfrm>
            <a:off x="5419420" y="3429000"/>
            <a:ext cx="6772580" cy="3429000"/>
          </a:xfrm>
          <a:custGeom>
            <a:avLst/>
            <a:gdLst/>
            <a:ahLst/>
            <a:cxnLst/>
            <a:rect l="l" t="t" r="r" b="b"/>
            <a:pathLst>
              <a:path w="6772580" h="3429000">
                <a:moveTo>
                  <a:pt x="271594" y="0"/>
                </a:moveTo>
                <a:lnTo>
                  <a:pt x="6772580" y="0"/>
                </a:lnTo>
                <a:lnTo>
                  <a:pt x="6772580" y="3429000"/>
                </a:lnTo>
                <a:lnTo>
                  <a:pt x="8976" y="3429000"/>
                </a:lnTo>
                <a:lnTo>
                  <a:pt x="7894" y="3419403"/>
                </a:lnTo>
                <a:cubicBezTo>
                  <a:pt x="2772" y="3402540"/>
                  <a:pt x="-7409" y="3393117"/>
                  <a:pt x="8790" y="3369074"/>
                </a:cubicBezTo>
                <a:cubicBezTo>
                  <a:pt x="18674" y="3308209"/>
                  <a:pt x="52540" y="3147708"/>
                  <a:pt x="69466" y="3074368"/>
                </a:cubicBezTo>
                <a:cubicBezTo>
                  <a:pt x="86170" y="2985158"/>
                  <a:pt x="141939" y="2988106"/>
                  <a:pt x="138108" y="2937087"/>
                </a:cubicBezTo>
                <a:lnTo>
                  <a:pt x="159153" y="2788751"/>
                </a:lnTo>
                <a:cubicBezTo>
                  <a:pt x="164508" y="2771521"/>
                  <a:pt x="169861" y="2754291"/>
                  <a:pt x="175215" y="2737061"/>
                </a:cubicBezTo>
                <a:lnTo>
                  <a:pt x="178713" y="2662493"/>
                </a:lnTo>
                <a:cubicBezTo>
                  <a:pt x="182744" y="2662176"/>
                  <a:pt x="175495" y="2610710"/>
                  <a:pt x="177952" y="2608178"/>
                </a:cubicBezTo>
                <a:lnTo>
                  <a:pt x="200637" y="2557490"/>
                </a:lnTo>
                <a:lnTo>
                  <a:pt x="210272" y="2500823"/>
                </a:lnTo>
                <a:cubicBezTo>
                  <a:pt x="210821" y="2477149"/>
                  <a:pt x="233533" y="2498323"/>
                  <a:pt x="235189" y="2456370"/>
                </a:cubicBezTo>
                <a:cubicBezTo>
                  <a:pt x="241238" y="2390087"/>
                  <a:pt x="270663" y="2342381"/>
                  <a:pt x="270108" y="2307778"/>
                </a:cubicBezTo>
                <a:cubicBezTo>
                  <a:pt x="279775" y="2252634"/>
                  <a:pt x="274008" y="2281735"/>
                  <a:pt x="270232" y="2227103"/>
                </a:cubicBezTo>
                <a:cubicBezTo>
                  <a:pt x="277898" y="2187203"/>
                  <a:pt x="273018" y="2179895"/>
                  <a:pt x="278972" y="2138456"/>
                </a:cubicBezTo>
                <a:cubicBezTo>
                  <a:pt x="286874" y="2113373"/>
                  <a:pt x="293454" y="2098825"/>
                  <a:pt x="284204" y="2092747"/>
                </a:cubicBezTo>
                <a:cubicBezTo>
                  <a:pt x="285267" y="2080110"/>
                  <a:pt x="308510" y="2021121"/>
                  <a:pt x="306856" y="2003128"/>
                </a:cubicBezTo>
                <a:lnTo>
                  <a:pt x="296216" y="1944367"/>
                </a:lnTo>
                <a:lnTo>
                  <a:pt x="316030" y="1836128"/>
                </a:lnTo>
                <a:cubicBezTo>
                  <a:pt x="300726" y="1810623"/>
                  <a:pt x="342411" y="1768654"/>
                  <a:pt x="329496" y="1735241"/>
                </a:cubicBezTo>
                <a:cubicBezTo>
                  <a:pt x="331336" y="1711720"/>
                  <a:pt x="339485" y="1722162"/>
                  <a:pt x="343347" y="1679383"/>
                </a:cubicBezTo>
                <a:cubicBezTo>
                  <a:pt x="349669" y="1616089"/>
                  <a:pt x="356013" y="1614119"/>
                  <a:pt x="360800" y="1554542"/>
                </a:cubicBezTo>
                <a:cubicBezTo>
                  <a:pt x="361799" y="1491472"/>
                  <a:pt x="380405" y="1496141"/>
                  <a:pt x="377978" y="1470595"/>
                </a:cubicBezTo>
                <a:cubicBezTo>
                  <a:pt x="371480" y="1445071"/>
                  <a:pt x="407310" y="1366942"/>
                  <a:pt x="396801" y="1354553"/>
                </a:cubicBezTo>
                <a:cubicBezTo>
                  <a:pt x="387984" y="1324635"/>
                  <a:pt x="389939" y="1306198"/>
                  <a:pt x="378799" y="1292983"/>
                </a:cubicBezTo>
                <a:cubicBezTo>
                  <a:pt x="368230" y="1254082"/>
                  <a:pt x="380918" y="1242866"/>
                  <a:pt x="362697" y="1241293"/>
                </a:cubicBezTo>
                <a:lnTo>
                  <a:pt x="339388" y="1147085"/>
                </a:lnTo>
                <a:cubicBezTo>
                  <a:pt x="350485" y="1118433"/>
                  <a:pt x="353159" y="1072754"/>
                  <a:pt x="339952" y="1071934"/>
                </a:cubicBezTo>
                <a:cubicBezTo>
                  <a:pt x="327895" y="1004911"/>
                  <a:pt x="358371" y="924985"/>
                  <a:pt x="347188" y="889800"/>
                </a:cubicBezTo>
                <a:cubicBezTo>
                  <a:pt x="334220" y="804597"/>
                  <a:pt x="342717" y="786582"/>
                  <a:pt x="338803" y="749936"/>
                </a:cubicBezTo>
                <a:cubicBezTo>
                  <a:pt x="334890" y="713292"/>
                  <a:pt x="337271" y="707557"/>
                  <a:pt x="323706" y="669931"/>
                </a:cubicBezTo>
                <a:lnTo>
                  <a:pt x="313326" y="559992"/>
                </a:lnTo>
                <a:cubicBezTo>
                  <a:pt x="314747" y="543769"/>
                  <a:pt x="268004" y="450294"/>
                  <a:pt x="272650" y="451529"/>
                </a:cubicBezTo>
                <a:lnTo>
                  <a:pt x="256593" y="392499"/>
                </a:lnTo>
                <a:cubicBezTo>
                  <a:pt x="276778" y="343341"/>
                  <a:pt x="246535" y="361906"/>
                  <a:pt x="249583" y="321981"/>
                </a:cubicBezTo>
                <a:cubicBezTo>
                  <a:pt x="256450" y="297359"/>
                  <a:pt x="256557" y="284789"/>
                  <a:pt x="245172" y="280016"/>
                </a:cubicBezTo>
                <a:cubicBezTo>
                  <a:pt x="279102" y="164139"/>
                  <a:pt x="241674" y="235649"/>
                  <a:pt x="249784" y="152538"/>
                </a:cubicBezTo>
                <a:cubicBezTo>
                  <a:pt x="254846" y="115053"/>
                  <a:pt x="258144" y="77317"/>
                  <a:pt x="264479" y="36591"/>
                </a:cubicBezTo>
                <a:close/>
              </a:path>
            </a:pathLst>
          </a:custGeom>
        </p:spPr>
      </p:pic>
    </p:spTree>
    <p:extLst>
      <p:ext uri="{BB962C8B-B14F-4D97-AF65-F5344CB8AC3E}">
        <p14:creationId xmlns:p14="http://schemas.microsoft.com/office/powerpoint/2010/main" val="1998179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C1684DE-9393-5ABD-8C01-857FC09A16C9}"/>
              </a:ext>
            </a:extLst>
          </p:cNvPr>
          <p:cNvSpPr>
            <a:spLocks noGrp="1"/>
          </p:cNvSpPr>
          <p:nvPr>
            <p:ph type="title"/>
          </p:nvPr>
        </p:nvSpPr>
        <p:spPr>
          <a:xfrm>
            <a:off x="3970366" y="609600"/>
            <a:ext cx="4267200" cy="1351472"/>
          </a:xfrm>
        </p:spPr>
        <p:txBody>
          <a:bodyPr>
            <a:normAutofit fontScale="90000"/>
          </a:bodyPr>
          <a:lstStyle/>
          <a:p>
            <a:pPr algn="ctr"/>
            <a:r>
              <a:rPr lang="nl-NL" dirty="0" err="1">
                <a:solidFill>
                  <a:schemeClr val="tx1">
                    <a:lumMod val="85000"/>
                    <a:lumOff val="15000"/>
                  </a:schemeClr>
                </a:solidFill>
              </a:rPr>
              <a:t>Where</a:t>
            </a:r>
            <a:r>
              <a:rPr lang="nl-NL" dirty="0">
                <a:solidFill>
                  <a:schemeClr val="tx1">
                    <a:lumMod val="85000"/>
                    <a:lumOff val="15000"/>
                  </a:schemeClr>
                </a:solidFill>
              </a:rPr>
              <a:t> </a:t>
            </a:r>
            <a:r>
              <a:rPr lang="nl-NL" dirty="0" err="1">
                <a:solidFill>
                  <a:schemeClr val="tx1">
                    <a:lumMod val="85000"/>
                    <a:lumOff val="15000"/>
                  </a:schemeClr>
                </a:solidFill>
              </a:rPr>
              <a:t>two</a:t>
            </a:r>
            <a:r>
              <a:rPr lang="nl-NL" dirty="0">
                <a:solidFill>
                  <a:schemeClr val="tx1">
                    <a:lumMod val="85000"/>
                    <a:lumOff val="15000"/>
                  </a:schemeClr>
                </a:solidFill>
              </a:rPr>
              <a:t> </a:t>
            </a:r>
            <a:r>
              <a:rPr lang="nl-NL" dirty="0" err="1">
                <a:solidFill>
                  <a:schemeClr val="tx1">
                    <a:lumMod val="85000"/>
                    <a:lumOff val="15000"/>
                  </a:schemeClr>
                </a:solidFill>
              </a:rPr>
              <a:t>worlds</a:t>
            </a:r>
            <a:r>
              <a:rPr lang="nl-NL" dirty="0">
                <a:solidFill>
                  <a:schemeClr val="tx1">
                    <a:lumMod val="85000"/>
                    <a:lumOff val="15000"/>
                  </a:schemeClr>
                </a:solidFill>
              </a:rPr>
              <a:t> meet</a:t>
            </a:r>
            <a:br>
              <a:rPr lang="nl-NL" dirty="0">
                <a:solidFill>
                  <a:schemeClr val="tx1">
                    <a:lumMod val="85000"/>
                    <a:lumOff val="15000"/>
                  </a:schemeClr>
                </a:solidFill>
              </a:rPr>
            </a:br>
            <a:br>
              <a:rPr lang="nl-NL" dirty="0">
                <a:solidFill>
                  <a:schemeClr val="tx1">
                    <a:lumMod val="85000"/>
                    <a:lumOff val="15000"/>
                  </a:schemeClr>
                </a:solidFill>
              </a:rPr>
            </a:br>
            <a:r>
              <a:rPr lang="nl-NL" dirty="0" err="1">
                <a:solidFill>
                  <a:schemeClr val="tx1">
                    <a:lumMod val="85000"/>
                    <a:lumOff val="15000"/>
                  </a:schemeClr>
                </a:solidFill>
              </a:rPr>
              <a:t>Historical</a:t>
            </a:r>
            <a:r>
              <a:rPr lang="nl-NL" dirty="0">
                <a:solidFill>
                  <a:schemeClr val="tx1">
                    <a:lumMod val="85000"/>
                    <a:lumOff val="15000"/>
                  </a:schemeClr>
                </a:solidFill>
              </a:rPr>
              <a:t> </a:t>
            </a:r>
            <a:r>
              <a:rPr lang="nl-NL" dirty="0" err="1">
                <a:solidFill>
                  <a:schemeClr val="tx1">
                    <a:lumMod val="85000"/>
                    <a:lumOff val="15000"/>
                  </a:schemeClr>
                </a:solidFill>
              </a:rPr>
              <a:t>sensation</a:t>
            </a:r>
            <a:endParaRPr lang="nl-NL" dirty="0">
              <a:solidFill>
                <a:schemeClr val="tx1">
                  <a:lumMod val="85000"/>
                  <a:lumOff val="15000"/>
                </a:schemeClr>
              </a:solidFill>
            </a:endParaRPr>
          </a:p>
        </p:txBody>
      </p:sp>
      <p:pic>
        <p:nvPicPr>
          <p:cNvPr id="8" name="Afbeelding 7" descr="Afbeelding met hamer, gereedschap, Huishoudelijke ijzerwaren&#10;&#10;Door AI gegenereerde inhoud is mogelijk onjuist.">
            <a:extLst>
              <a:ext uri="{FF2B5EF4-FFF2-40B4-BE49-F238E27FC236}">
                <a16:creationId xmlns:a16="http://schemas.microsoft.com/office/drawing/2014/main" id="{4BAB015D-87D2-3C43-F5F3-96D073152020}"/>
              </a:ext>
            </a:extLst>
          </p:cNvPr>
          <p:cNvPicPr>
            <a:picLocks noChangeAspect="1"/>
          </p:cNvPicPr>
          <p:nvPr/>
        </p:nvPicPr>
        <p:blipFill>
          <a:blip r:embed="rId2">
            <a:extLst>
              <a:ext uri="{28A0092B-C50C-407E-A947-70E740481C1C}">
                <a14:useLocalDpi xmlns:a14="http://schemas.microsoft.com/office/drawing/2010/main" val="0"/>
              </a:ext>
            </a:extLst>
          </a:blip>
          <a:srcRect l="38284" r="25744" b="-2"/>
          <a:stretch>
            <a:fillRect/>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9" name="Content Placeholder 8">
            <a:extLst>
              <a:ext uri="{FF2B5EF4-FFF2-40B4-BE49-F238E27FC236}">
                <a16:creationId xmlns:a16="http://schemas.microsoft.com/office/drawing/2014/main" id="{9B4ACD08-FFDA-28F7-8A02-3A699D7D7C91}"/>
              </a:ext>
            </a:extLst>
          </p:cNvPr>
          <p:cNvSpPr>
            <a:spLocks noGrp="1"/>
          </p:cNvSpPr>
          <p:nvPr>
            <p:ph idx="1"/>
          </p:nvPr>
        </p:nvSpPr>
        <p:spPr>
          <a:xfrm>
            <a:off x="4198966" y="2678299"/>
            <a:ext cx="3810000" cy="4101042"/>
          </a:xfrm>
        </p:spPr>
        <p:txBody>
          <a:bodyPr>
            <a:normAutofit/>
          </a:bodyPr>
          <a:lstStyle/>
          <a:p>
            <a:r>
              <a:rPr lang="en-US" sz="2000" dirty="0" err="1">
                <a:solidFill>
                  <a:schemeClr val="tx1">
                    <a:lumMod val="85000"/>
                    <a:lumOff val="15000"/>
                  </a:schemeClr>
                </a:solidFill>
              </a:rPr>
              <a:t>Piring</a:t>
            </a:r>
            <a:r>
              <a:rPr lang="en-US" sz="2000" dirty="0">
                <a:solidFill>
                  <a:schemeClr val="tx1">
                    <a:lumMod val="85000"/>
                    <a:lumOff val="15000"/>
                  </a:schemeClr>
                </a:solidFill>
              </a:rPr>
              <a:t> </a:t>
            </a:r>
            <a:r>
              <a:rPr lang="en-US" sz="2000" dirty="0" err="1">
                <a:solidFill>
                  <a:schemeClr val="tx1">
                    <a:lumMod val="85000"/>
                    <a:lumOff val="15000"/>
                  </a:schemeClr>
                </a:solidFill>
              </a:rPr>
              <a:t>natzar</a:t>
            </a:r>
            <a:r>
              <a:rPr lang="en-US" sz="2000" dirty="0">
                <a:solidFill>
                  <a:schemeClr val="tx1">
                    <a:lumMod val="85000"/>
                    <a:lumOff val="15000"/>
                  </a:schemeClr>
                </a:solidFill>
              </a:rPr>
              <a:t> a Moluccan offering bowl</a:t>
            </a:r>
          </a:p>
          <a:p>
            <a:pPr lvl="1"/>
            <a:r>
              <a:rPr lang="en-US" sz="1600" dirty="0">
                <a:solidFill>
                  <a:schemeClr val="tx1">
                    <a:lumMod val="85000"/>
                    <a:lumOff val="15000"/>
                  </a:schemeClr>
                </a:solidFill>
              </a:rPr>
              <a:t>Student in 4VWO last year</a:t>
            </a:r>
          </a:p>
          <a:p>
            <a:endParaRPr lang="en-US" sz="2000" dirty="0">
              <a:solidFill>
                <a:schemeClr val="tx1">
                  <a:lumMod val="85000"/>
                  <a:lumOff val="15000"/>
                </a:schemeClr>
              </a:solidFill>
            </a:endParaRPr>
          </a:p>
          <a:p>
            <a:r>
              <a:rPr lang="en-US" sz="2000" dirty="0">
                <a:solidFill>
                  <a:schemeClr val="tx1">
                    <a:lumMod val="85000"/>
                    <a:lumOff val="15000"/>
                  </a:schemeClr>
                </a:solidFill>
              </a:rPr>
              <a:t>Descendants of plantation owners</a:t>
            </a:r>
          </a:p>
          <a:p>
            <a:pPr lvl="1"/>
            <a:r>
              <a:rPr lang="en-US" sz="1600" dirty="0">
                <a:solidFill>
                  <a:schemeClr val="tx1">
                    <a:lumMod val="85000"/>
                    <a:lumOff val="15000"/>
                  </a:schemeClr>
                </a:solidFill>
              </a:rPr>
              <a:t>Student in 6VWO three years ago</a:t>
            </a:r>
          </a:p>
          <a:p>
            <a:pPr lvl="1"/>
            <a:r>
              <a:rPr lang="en-US" sz="1600" dirty="0">
                <a:solidFill>
                  <a:schemeClr val="tx1">
                    <a:lumMod val="85000"/>
                    <a:lumOff val="15000"/>
                  </a:schemeClr>
                </a:solidFill>
              </a:rPr>
              <a:t>Podcast “the plantation of my ancestors”</a:t>
            </a:r>
          </a:p>
        </p:txBody>
      </p:sp>
      <p:pic>
        <p:nvPicPr>
          <p:cNvPr id="5" name="Tijdelijke aanduiding voor inhoud 4">
            <a:extLst>
              <a:ext uri="{FF2B5EF4-FFF2-40B4-BE49-F238E27FC236}">
                <a16:creationId xmlns:a16="http://schemas.microsoft.com/office/drawing/2014/main" id="{0A6CC98D-B07A-B8D5-3B6C-32A717872917}"/>
              </a:ext>
            </a:extLst>
          </p:cNvPr>
          <p:cNvPicPr>
            <a:picLocks noChangeAspect="1"/>
          </p:cNvPicPr>
          <p:nvPr/>
        </p:nvPicPr>
        <p:blipFill>
          <a:blip r:embed="rId3">
            <a:extLst>
              <a:ext uri="{28A0092B-C50C-407E-A947-70E740481C1C}">
                <a14:useLocalDpi xmlns:a14="http://schemas.microsoft.com/office/drawing/2010/main" val="0"/>
              </a:ext>
            </a:extLst>
          </a:blip>
          <a:srcRect l="49164" r="15684" b="-1"/>
          <a:stretch>
            <a:fillRect/>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Tree>
    <p:extLst>
      <p:ext uri="{BB962C8B-B14F-4D97-AF65-F5344CB8AC3E}">
        <p14:creationId xmlns:p14="http://schemas.microsoft.com/office/powerpoint/2010/main" val="2076496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7F3A208-D519-9428-1A7F-66A5A17BC397}"/>
              </a:ext>
            </a:extLst>
          </p:cNvPr>
          <p:cNvSpPr>
            <a:spLocks noGrp="1"/>
          </p:cNvSpPr>
          <p:nvPr>
            <p:ph type="title"/>
          </p:nvPr>
        </p:nvSpPr>
        <p:spPr>
          <a:xfrm>
            <a:off x="1255060" y="5279511"/>
            <a:ext cx="9681882" cy="739880"/>
          </a:xfrm>
        </p:spPr>
        <p:txBody>
          <a:bodyPr vert="horz" lIns="91440" tIns="45720" rIns="91440" bIns="45720" rtlCol="0" anchor="b">
            <a:normAutofit/>
          </a:bodyPr>
          <a:lstStyle/>
          <a:p>
            <a:pPr algn="ctr"/>
            <a:r>
              <a:rPr lang="en-US" sz="3600">
                <a:solidFill>
                  <a:schemeClr val="tx1">
                    <a:lumMod val="85000"/>
                    <a:lumOff val="15000"/>
                  </a:schemeClr>
                </a:solidFill>
              </a:rPr>
              <a:t>Thank you</a:t>
            </a:r>
          </a:p>
        </p:txBody>
      </p:sp>
      <p:pic>
        <p:nvPicPr>
          <p:cNvPr id="5" name="Tijdelijke aanduiding voor inhoud 4" descr="Afbeelding met kleding, overdekt, muur, person&#10;&#10;Door AI gegenereerde inhoud is mogelijk onjuist.">
            <a:extLst>
              <a:ext uri="{FF2B5EF4-FFF2-40B4-BE49-F238E27FC236}">
                <a16:creationId xmlns:a16="http://schemas.microsoft.com/office/drawing/2014/main" id="{09AFC339-BAA6-01A3-C728-38D1EA7F662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35624"/>
          <a:stretch>
            <a:fillRect/>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Tree>
    <p:extLst>
      <p:ext uri="{BB962C8B-B14F-4D97-AF65-F5344CB8AC3E}">
        <p14:creationId xmlns:p14="http://schemas.microsoft.com/office/powerpoint/2010/main" val="368927466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150</TotalTime>
  <Words>380</Words>
  <Application>Microsoft Office PowerPoint</Application>
  <PresentationFormat>Breedbeeld</PresentationFormat>
  <Paragraphs>57</Paragraphs>
  <Slides>8</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8</vt:i4>
      </vt:variant>
    </vt:vector>
  </HeadingPairs>
  <TitlesOfParts>
    <vt:vector size="12" baseType="lpstr">
      <vt:lpstr>Aptos</vt:lpstr>
      <vt:lpstr>Aptos Display</vt:lpstr>
      <vt:lpstr>Arial</vt:lpstr>
      <vt:lpstr>Kantoorthema</vt:lpstr>
      <vt:lpstr>Colonial History</vt:lpstr>
      <vt:lpstr>History curriculum   HAVO/VWO</vt:lpstr>
      <vt:lpstr>History curriculum   HAVO / VWO</vt:lpstr>
      <vt:lpstr>Multiperspectivity and heritage  Students have to think about historical objects from the Dutch colonial past from different perspectives.  They have to find reliable extra sources about the object and finally make a exhibition proposal for a museum.  For example: letters from a Catholic priest with Tula  </vt:lpstr>
      <vt:lpstr>Local history  The Moluccas Islands and Breukelen  </vt:lpstr>
      <vt:lpstr>History and the present</vt:lpstr>
      <vt:lpstr>Where two worlds meet  Historical sensation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Tim Koetsier</dc:creator>
  <cp:lastModifiedBy>Tim Koetsier</cp:lastModifiedBy>
  <cp:revision>7</cp:revision>
  <dcterms:created xsi:type="dcterms:W3CDTF">2025-12-03T07:26:28Z</dcterms:created>
  <dcterms:modified xsi:type="dcterms:W3CDTF">2025-12-03T10:34:50Z</dcterms:modified>
</cp:coreProperties>
</file>